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442" r:id="rId3"/>
    <p:sldId id="545" r:id="rId4"/>
    <p:sldId id="547" r:id="rId5"/>
    <p:sldId id="530" r:id="rId6"/>
    <p:sldId id="531" r:id="rId7"/>
    <p:sldId id="532" r:id="rId8"/>
    <p:sldId id="550" r:id="rId9"/>
    <p:sldId id="533" r:id="rId10"/>
    <p:sldId id="534" r:id="rId11"/>
    <p:sldId id="535" r:id="rId12"/>
    <p:sldId id="536" r:id="rId13"/>
    <p:sldId id="391" r:id="rId14"/>
    <p:sldId id="537" r:id="rId15"/>
    <p:sldId id="538" r:id="rId16"/>
    <p:sldId id="539" r:id="rId17"/>
    <p:sldId id="529" r:id="rId18"/>
    <p:sldId id="549" r:id="rId19"/>
    <p:sldId id="398" r:id="rId20"/>
    <p:sldId id="397" r:id="rId21"/>
    <p:sldId id="396" r:id="rId22"/>
    <p:sldId id="500" r:id="rId23"/>
    <p:sldId id="542" r:id="rId24"/>
    <p:sldId id="548" r:id="rId25"/>
    <p:sldId id="551" r:id="rId26"/>
    <p:sldId id="543" r:id="rId27"/>
    <p:sldId id="544" r:id="rId28"/>
    <p:sldId id="552" r:id="rId2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CCC"/>
    <a:srgbClr val="CC99FF"/>
    <a:srgbClr val="9BB7C1"/>
    <a:srgbClr val="D60093"/>
    <a:srgbClr val="FF66FF"/>
    <a:srgbClr val="FF9900"/>
    <a:srgbClr val="FF6600"/>
    <a:srgbClr val="EAC00C"/>
    <a:srgbClr val="DDA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1449" autoAdjust="0"/>
  </p:normalViewPr>
  <p:slideViewPr>
    <p:cSldViewPr>
      <p:cViewPr>
        <p:scale>
          <a:sx n="90" d="100"/>
          <a:sy n="90" d="100"/>
        </p:scale>
        <p:origin x="-224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B0F95-88D7-4B15-9AB8-94B043CF038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0CD5C-E2D8-42D8-9F52-3A75B29E8C1E}">
      <dgm:prSet phldrT="[Text]"/>
      <dgm:spPr/>
      <dgm:t>
        <a:bodyPr/>
        <a:lstStyle/>
        <a:p>
          <a:r>
            <a:rPr lang="sr-Cyrl-RS" b="1" dirty="0" smtClean="0">
              <a:solidFill>
                <a:schemeClr val="tx2">
                  <a:lumMod val="75000"/>
                </a:schemeClr>
              </a:solidFill>
            </a:rPr>
            <a:t>Ревизија финансијских извештаја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/>
        </a:p>
      </dgm:t>
    </dgm:pt>
    <dgm:pt modelId="{86D449A4-2655-456F-A056-4E2DDB870788}" type="parTrans" cxnId="{A9A874B4-FBD5-4A0E-8B5F-F875A2CC4C47}">
      <dgm:prSet/>
      <dgm:spPr/>
      <dgm:t>
        <a:bodyPr/>
        <a:lstStyle/>
        <a:p>
          <a:endParaRPr lang="en-US"/>
        </a:p>
      </dgm:t>
    </dgm:pt>
    <dgm:pt modelId="{E46110EE-53B0-4B98-BEA6-61C84380D472}" type="sibTrans" cxnId="{A9A874B4-FBD5-4A0E-8B5F-F875A2CC4C47}">
      <dgm:prSet/>
      <dgm:spPr/>
      <dgm:t>
        <a:bodyPr/>
        <a:lstStyle/>
        <a:p>
          <a:endParaRPr lang="en-US"/>
        </a:p>
      </dgm:t>
    </dgm:pt>
    <dgm:pt modelId="{F54E0DA4-56D0-4FF5-8198-7B342D418E43}">
      <dgm:prSet phldrT="[Text]"/>
      <dgm:spPr/>
      <dgm:t>
        <a:bodyPr/>
        <a:lstStyle/>
        <a:p>
          <a:r>
            <a:rPr lang="sr-Cyrl-RS" b="1" dirty="0" smtClean="0">
              <a:solidFill>
                <a:schemeClr val="tx2">
                  <a:lumMod val="75000"/>
                </a:schemeClr>
              </a:solidFill>
            </a:rPr>
            <a:t>Ревизија правилности пословања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/>
        </a:p>
      </dgm:t>
    </dgm:pt>
    <dgm:pt modelId="{900D2F66-9021-4EF0-B867-D469AB2E3279}" type="parTrans" cxnId="{D4E341A1-368E-4FB1-9CD8-00E6E4997ADE}">
      <dgm:prSet/>
      <dgm:spPr/>
      <dgm:t>
        <a:bodyPr/>
        <a:lstStyle/>
        <a:p>
          <a:endParaRPr lang="en-US"/>
        </a:p>
      </dgm:t>
    </dgm:pt>
    <dgm:pt modelId="{3FA64E32-250D-49FD-846B-0BB6AF223DEF}" type="sibTrans" cxnId="{D4E341A1-368E-4FB1-9CD8-00E6E4997ADE}">
      <dgm:prSet/>
      <dgm:spPr/>
      <dgm:t>
        <a:bodyPr/>
        <a:lstStyle/>
        <a:p>
          <a:endParaRPr lang="en-US"/>
        </a:p>
      </dgm:t>
    </dgm:pt>
    <dgm:pt modelId="{0E432979-9C4C-4521-9481-98C2379DD3FE}">
      <dgm:prSet phldrT="[Text]"/>
      <dgm:spPr/>
      <dgm:t>
        <a:bodyPr/>
        <a:lstStyle/>
        <a:p>
          <a:r>
            <a:rPr lang="sr-Cyrl-RS" b="1" dirty="0" smtClean="0">
              <a:solidFill>
                <a:schemeClr val="tx2">
                  <a:lumMod val="75000"/>
                </a:schemeClr>
              </a:solidFill>
            </a:rPr>
            <a:t>Ревизија сврсисходности пословања</a:t>
          </a:r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/>
        </a:p>
      </dgm:t>
    </dgm:pt>
    <dgm:pt modelId="{A750A3A3-3465-4801-BFC3-9DDD7FDF6EB0}" type="parTrans" cxnId="{5A1EDEBE-EE94-46A1-BBD9-665F25039750}">
      <dgm:prSet/>
      <dgm:spPr/>
      <dgm:t>
        <a:bodyPr/>
        <a:lstStyle/>
        <a:p>
          <a:endParaRPr lang="en-US"/>
        </a:p>
      </dgm:t>
    </dgm:pt>
    <dgm:pt modelId="{ED8EF851-B6A5-490B-B732-A1496CF1972E}" type="sibTrans" cxnId="{5A1EDEBE-EE94-46A1-BBD9-665F25039750}">
      <dgm:prSet/>
      <dgm:spPr/>
      <dgm:t>
        <a:bodyPr/>
        <a:lstStyle/>
        <a:p>
          <a:endParaRPr lang="en-US"/>
        </a:p>
      </dgm:t>
    </dgm:pt>
    <dgm:pt modelId="{01FAF66D-7A29-47D9-A19B-DA804842AA4B}" type="pres">
      <dgm:prSet presAssocID="{DF6B0F95-88D7-4B15-9AB8-94B043CF038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27F61E-E636-4AD9-9D86-2218917C0F27}" type="pres">
      <dgm:prSet presAssocID="{67A0CD5C-E2D8-42D8-9F52-3A75B29E8C1E}" presName="Accent1" presStyleCnt="0"/>
      <dgm:spPr/>
    </dgm:pt>
    <dgm:pt modelId="{E4D4FD4C-2877-434C-BD78-C4365E8F88D5}" type="pres">
      <dgm:prSet presAssocID="{67A0CD5C-E2D8-42D8-9F52-3A75B29E8C1E}" presName="Accent" presStyleLbl="node1" presStyleIdx="0" presStyleCnt="3"/>
      <dgm:spPr/>
    </dgm:pt>
    <dgm:pt modelId="{523B3499-F423-4904-B96A-F2D02DA98F20}" type="pres">
      <dgm:prSet presAssocID="{67A0CD5C-E2D8-42D8-9F52-3A75B29E8C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705C8-573C-431C-997D-CBB227762E0B}" type="pres">
      <dgm:prSet presAssocID="{F54E0DA4-56D0-4FF5-8198-7B342D418E43}" presName="Accent2" presStyleCnt="0"/>
      <dgm:spPr/>
    </dgm:pt>
    <dgm:pt modelId="{F25959C4-48AA-405A-8207-E03ED74D2C08}" type="pres">
      <dgm:prSet presAssocID="{F54E0DA4-56D0-4FF5-8198-7B342D418E43}" presName="Accent" presStyleLbl="node1" presStyleIdx="1" presStyleCnt="3"/>
      <dgm:spPr/>
    </dgm:pt>
    <dgm:pt modelId="{B4B5BB3B-7113-4568-BC3D-9DF621CA9696}" type="pres">
      <dgm:prSet presAssocID="{F54E0DA4-56D0-4FF5-8198-7B342D418E4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1BA0-8AC5-4A33-BB53-17C1F40E4D89}" type="pres">
      <dgm:prSet presAssocID="{0E432979-9C4C-4521-9481-98C2379DD3FE}" presName="Accent3" presStyleCnt="0"/>
      <dgm:spPr/>
    </dgm:pt>
    <dgm:pt modelId="{3A82EABE-5383-44EA-9ACB-B095A6E37F0C}" type="pres">
      <dgm:prSet presAssocID="{0E432979-9C4C-4521-9481-98C2379DD3FE}" presName="Accent" presStyleLbl="node1" presStyleIdx="2" presStyleCnt="3"/>
      <dgm:spPr/>
    </dgm:pt>
    <dgm:pt modelId="{364FE12F-37E5-45A5-85FD-8C2B736A58DC}" type="pres">
      <dgm:prSet presAssocID="{0E432979-9C4C-4521-9481-98C2379DD3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1EDEBE-EE94-46A1-BBD9-665F25039750}" srcId="{DF6B0F95-88D7-4B15-9AB8-94B043CF0381}" destId="{0E432979-9C4C-4521-9481-98C2379DD3FE}" srcOrd="2" destOrd="0" parTransId="{A750A3A3-3465-4801-BFC3-9DDD7FDF6EB0}" sibTransId="{ED8EF851-B6A5-490B-B732-A1496CF1972E}"/>
    <dgm:cxn modelId="{D4E341A1-368E-4FB1-9CD8-00E6E4997ADE}" srcId="{DF6B0F95-88D7-4B15-9AB8-94B043CF0381}" destId="{F54E0DA4-56D0-4FF5-8198-7B342D418E43}" srcOrd="1" destOrd="0" parTransId="{900D2F66-9021-4EF0-B867-D469AB2E3279}" sibTransId="{3FA64E32-250D-49FD-846B-0BB6AF223DEF}"/>
    <dgm:cxn modelId="{C2B610D6-3AB7-4296-90E6-E5632CB001E2}" type="presOf" srcId="{DF6B0F95-88D7-4B15-9AB8-94B043CF0381}" destId="{01FAF66D-7A29-47D9-A19B-DA804842AA4B}" srcOrd="0" destOrd="0" presId="urn:microsoft.com/office/officeart/2009/layout/CircleArrowProcess"/>
    <dgm:cxn modelId="{A9A874B4-FBD5-4A0E-8B5F-F875A2CC4C47}" srcId="{DF6B0F95-88D7-4B15-9AB8-94B043CF0381}" destId="{67A0CD5C-E2D8-42D8-9F52-3A75B29E8C1E}" srcOrd="0" destOrd="0" parTransId="{86D449A4-2655-456F-A056-4E2DDB870788}" sibTransId="{E46110EE-53B0-4B98-BEA6-61C84380D472}"/>
    <dgm:cxn modelId="{3F405D93-C5EB-42FC-9C1F-93DA1FDB6019}" type="presOf" srcId="{0E432979-9C4C-4521-9481-98C2379DD3FE}" destId="{364FE12F-37E5-45A5-85FD-8C2B736A58DC}" srcOrd="0" destOrd="0" presId="urn:microsoft.com/office/officeart/2009/layout/CircleArrowProcess"/>
    <dgm:cxn modelId="{0B9688D4-E258-4F39-955B-EB5779A875A1}" type="presOf" srcId="{67A0CD5C-E2D8-42D8-9F52-3A75B29E8C1E}" destId="{523B3499-F423-4904-B96A-F2D02DA98F20}" srcOrd="0" destOrd="0" presId="urn:microsoft.com/office/officeart/2009/layout/CircleArrowProcess"/>
    <dgm:cxn modelId="{CCD89EEB-832B-4110-83FB-FB41F9FDF243}" type="presOf" srcId="{F54E0DA4-56D0-4FF5-8198-7B342D418E43}" destId="{B4B5BB3B-7113-4568-BC3D-9DF621CA9696}" srcOrd="0" destOrd="0" presId="urn:microsoft.com/office/officeart/2009/layout/CircleArrowProcess"/>
    <dgm:cxn modelId="{DC98A143-A492-435F-ACE0-06579EA0BA76}" type="presParOf" srcId="{01FAF66D-7A29-47D9-A19B-DA804842AA4B}" destId="{6527F61E-E636-4AD9-9D86-2218917C0F27}" srcOrd="0" destOrd="0" presId="urn:microsoft.com/office/officeart/2009/layout/CircleArrowProcess"/>
    <dgm:cxn modelId="{FCDB3BA8-1AE1-4178-A17F-DE876DE01A06}" type="presParOf" srcId="{6527F61E-E636-4AD9-9D86-2218917C0F27}" destId="{E4D4FD4C-2877-434C-BD78-C4365E8F88D5}" srcOrd="0" destOrd="0" presId="urn:microsoft.com/office/officeart/2009/layout/CircleArrowProcess"/>
    <dgm:cxn modelId="{C2E8EBD3-6A5C-4DB5-924B-126612CF342A}" type="presParOf" srcId="{01FAF66D-7A29-47D9-A19B-DA804842AA4B}" destId="{523B3499-F423-4904-B96A-F2D02DA98F20}" srcOrd="1" destOrd="0" presId="urn:microsoft.com/office/officeart/2009/layout/CircleArrowProcess"/>
    <dgm:cxn modelId="{01F61486-B09D-468D-AB55-B7760B274E48}" type="presParOf" srcId="{01FAF66D-7A29-47D9-A19B-DA804842AA4B}" destId="{A44705C8-573C-431C-997D-CBB227762E0B}" srcOrd="2" destOrd="0" presId="urn:microsoft.com/office/officeart/2009/layout/CircleArrowProcess"/>
    <dgm:cxn modelId="{244F7275-DC01-4B59-B432-4DE80E706BA9}" type="presParOf" srcId="{A44705C8-573C-431C-997D-CBB227762E0B}" destId="{F25959C4-48AA-405A-8207-E03ED74D2C08}" srcOrd="0" destOrd="0" presId="urn:microsoft.com/office/officeart/2009/layout/CircleArrowProcess"/>
    <dgm:cxn modelId="{F4E01601-F962-4967-AB90-BD601727DC16}" type="presParOf" srcId="{01FAF66D-7A29-47D9-A19B-DA804842AA4B}" destId="{B4B5BB3B-7113-4568-BC3D-9DF621CA9696}" srcOrd="3" destOrd="0" presId="urn:microsoft.com/office/officeart/2009/layout/CircleArrowProcess"/>
    <dgm:cxn modelId="{A7AA390B-6D2B-44C8-BE9B-0E3B8D7FBCCB}" type="presParOf" srcId="{01FAF66D-7A29-47D9-A19B-DA804842AA4B}" destId="{B1851BA0-8AC5-4A33-BB53-17C1F40E4D89}" srcOrd="4" destOrd="0" presId="urn:microsoft.com/office/officeart/2009/layout/CircleArrowProcess"/>
    <dgm:cxn modelId="{1529665D-41A8-4916-847F-DF4DDDB87376}" type="presParOf" srcId="{B1851BA0-8AC5-4A33-BB53-17C1F40E4D89}" destId="{3A82EABE-5383-44EA-9ACB-B095A6E37F0C}" srcOrd="0" destOrd="0" presId="urn:microsoft.com/office/officeart/2009/layout/CircleArrowProcess"/>
    <dgm:cxn modelId="{7499D1CC-3FA8-48F3-9761-C148099F48BC}" type="presParOf" srcId="{01FAF66D-7A29-47D9-A19B-DA804842AA4B}" destId="{364FE12F-37E5-45A5-85FD-8C2B736A58D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54DCF-8C5C-4C2F-9557-27794CBCFDB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80FF0-4FBD-4428-B3D9-7EC8E47CDB50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bg1"/>
              </a:solidFill>
            </a:rPr>
            <a:t>СПРОВОЂЕЊЕ РЕВИЗИЈЕ </a:t>
          </a:r>
          <a:endParaRPr lang="en-US" sz="2200" b="1" dirty="0">
            <a:solidFill>
              <a:schemeClr val="bg1"/>
            </a:solidFill>
          </a:endParaRPr>
        </a:p>
      </dgm:t>
    </dgm:pt>
    <dgm:pt modelId="{8392E060-6F14-4BEA-9C58-962A10F8F0E0}" type="parTrans" cxnId="{A67A6777-B960-45F2-9054-D7FE82996817}">
      <dgm:prSet/>
      <dgm:spPr/>
      <dgm:t>
        <a:bodyPr/>
        <a:lstStyle/>
        <a:p>
          <a:endParaRPr lang="en-US"/>
        </a:p>
      </dgm:t>
    </dgm:pt>
    <dgm:pt modelId="{530F6C0A-49D0-4916-8DE3-54C799EFDEEA}" type="sibTrans" cxnId="{A67A6777-B960-45F2-9054-D7FE82996817}">
      <dgm:prSet/>
      <dgm:spPr/>
      <dgm:t>
        <a:bodyPr/>
        <a:lstStyle/>
        <a:p>
          <a:endParaRPr lang="en-US"/>
        </a:p>
      </dgm:t>
    </dgm:pt>
    <dgm:pt modelId="{DC492088-88E4-4A6F-AF85-FE51B24ED94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2400" noProof="0" dirty="0" smtClean="0">
              <a:solidFill>
                <a:schemeClr val="tx2"/>
              </a:solidFill>
            </a:rPr>
            <a:t>Закон о Државној ревизорској институцији</a:t>
          </a:r>
          <a:endParaRPr lang="sr-Cyrl-RS" sz="2400" noProof="0" dirty="0"/>
        </a:p>
      </dgm:t>
    </dgm:pt>
    <dgm:pt modelId="{F089BE66-BEFA-48B0-B1A4-9AC917038809}" type="parTrans" cxnId="{F4D4BA14-1422-41E0-A440-C2D430179B70}">
      <dgm:prSet/>
      <dgm:spPr/>
      <dgm:t>
        <a:bodyPr/>
        <a:lstStyle/>
        <a:p>
          <a:endParaRPr lang="en-US"/>
        </a:p>
      </dgm:t>
    </dgm:pt>
    <dgm:pt modelId="{DBAA9F5E-51B1-41A3-B2D8-7AC76BC86C97}" type="sibTrans" cxnId="{F4D4BA14-1422-41E0-A440-C2D430179B70}">
      <dgm:prSet/>
      <dgm:spPr/>
      <dgm:t>
        <a:bodyPr/>
        <a:lstStyle/>
        <a:p>
          <a:endParaRPr lang="en-US"/>
        </a:p>
      </dgm:t>
    </dgm:pt>
    <dgm:pt modelId="{2D0439A2-A9A6-4153-BD15-117977D918E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2400" noProof="0" dirty="0" smtClean="0">
              <a:solidFill>
                <a:schemeClr val="tx2"/>
              </a:solidFill>
            </a:rPr>
            <a:t>Пословник Државне ревизорске институције</a:t>
          </a:r>
          <a:endParaRPr lang="sr-Cyrl-RS" sz="2400" noProof="0" dirty="0"/>
        </a:p>
      </dgm:t>
    </dgm:pt>
    <dgm:pt modelId="{B15AEFF3-AB5C-4E8F-ADF5-AFE073F1D9B9}" type="parTrans" cxnId="{8E37A00A-2F18-411B-8682-37BD437022EC}">
      <dgm:prSet/>
      <dgm:spPr/>
      <dgm:t>
        <a:bodyPr/>
        <a:lstStyle/>
        <a:p>
          <a:endParaRPr lang="en-US"/>
        </a:p>
      </dgm:t>
    </dgm:pt>
    <dgm:pt modelId="{4CB173E7-D723-41C4-997C-823BACE7F45E}" type="sibTrans" cxnId="{8E37A00A-2F18-411B-8682-37BD437022EC}">
      <dgm:prSet/>
      <dgm:spPr/>
      <dgm:t>
        <a:bodyPr/>
        <a:lstStyle/>
        <a:p>
          <a:endParaRPr lang="en-US"/>
        </a:p>
      </dgm:t>
    </dgm:pt>
    <dgm:pt modelId="{6F64466A-F771-4C9D-93AD-B8E8551A463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2400" dirty="0" smtClean="0">
              <a:solidFill>
                <a:schemeClr val="tx2"/>
              </a:solidFill>
            </a:rPr>
            <a:t>Г</a:t>
          </a:r>
          <a:r>
            <a:rPr lang="sr-Cyrl-RS" sz="2400" noProof="0" dirty="0" smtClean="0">
              <a:solidFill>
                <a:schemeClr val="tx2"/>
              </a:solidFill>
            </a:rPr>
            <a:t>одишњи Програм ревизије</a:t>
          </a:r>
          <a:endParaRPr lang="sr-Cyrl-RS" sz="2400" noProof="0" dirty="0"/>
        </a:p>
      </dgm:t>
    </dgm:pt>
    <dgm:pt modelId="{9EF2042A-75E2-41FA-A4A1-7E5DAEA3EBB3}" type="parTrans" cxnId="{E6BDBFE6-EF62-4F0B-BB2E-6324B4C08388}">
      <dgm:prSet/>
      <dgm:spPr/>
      <dgm:t>
        <a:bodyPr/>
        <a:lstStyle/>
        <a:p>
          <a:endParaRPr lang="en-US"/>
        </a:p>
      </dgm:t>
    </dgm:pt>
    <dgm:pt modelId="{7BC33EF1-56C0-4A53-BEE3-2299D57E8EA0}" type="sibTrans" cxnId="{E6BDBFE6-EF62-4F0B-BB2E-6324B4C08388}">
      <dgm:prSet/>
      <dgm:spPr/>
      <dgm:t>
        <a:bodyPr/>
        <a:lstStyle/>
        <a:p>
          <a:endParaRPr lang="en-US"/>
        </a:p>
      </dgm:t>
    </dgm:pt>
    <dgm:pt modelId="{234D6CD4-5BA6-4E55-B734-944FBBD4153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600" dirty="0" smtClean="0">
              <a:solidFill>
                <a:schemeClr val="tx2"/>
              </a:solidFill>
            </a:rPr>
            <a:t>О</a:t>
          </a:r>
          <a:r>
            <a:rPr lang="sr-Latn-RS" sz="1600" noProof="0" dirty="0" smtClean="0">
              <a:solidFill>
                <a:schemeClr val="tx2"/>
              </a:solidFill>
            </a:rPr>
            <a:t>сновни</a:t>
          </a:r>
          <a:r>
            <a:rPr lang="en-US" sz="1600" dirty="0" smtClean="0">
              <a:solidFill>
                <a:schemeClr val="tx2"/>
              </a:solidFill>
            </a:rPr>
            <a:t> </a:t>
          </a:r>
          <a:r>
            <a:rPr lang="sr-Latn-RS" sz="1600" noProof="0" dirty="0" smtClean="0">
              <a:solidFill>
                <a:schemeClr val="tx2"/>
              </a:solidFill>
            </a:rPr>
            <a:t>принципи</a:t>
          </a:r>
          <a:r>
            <a:rPr lang="en-US" sz="1600" dirty="0" smtClean="0">
              <a:solidFill>
                <a:schemeClr val="tx2"/>
              </a:solidFill>
            </a:rPr>
            <a:t> Међународних стандарда врховних ревизорских институција (ISSAI) и Међународних стандарда ревизије (ISA)</a:t>
          </a:r>
          <a:endParaRPr lang="en-US" sz="1600" dirty="0"/>
        </a:p>
      </dgm:t>
    </dgm:pt>
    <dgm:pt modelId="{35D953C7-C705-40E6-9DEC-AAB4753F768F}" type="parTrans" cxnId="{342C5B8E-89F1-44DA-84CA-46B83382191F}">
      <dgm:prSet/>
      <dgm:spPr/>
      <dgm:t>
        <a:bodyPr/>
        <a:lstStyle/>
        <a:p>
          <a:endParaRPr lang="en-US"/>
        </a:p>
      </dgm:t>
    </dgm:pt>
    <dgm:pt modelId="{DCAD34F7-9E45-4C59-9D36-AA2A15E12866}" type="sibTrans" cxnId="{342C5B8E-89F1-44DA-84CA-46B83382191F}">
      <dgm:prSet/>
      <dgm:spPr/>
      <dgm:t>
        <a:bodyPr/>
        <a:lstStyle/>
        <a:p>
          <a:endParaRPr lang="en-US"/>
        </a:p>
      </dgm:t>
    </dgm:pt>
    <dgm:pt modelId="{1244AE3A-158E-4ADD-924C-C802FCBF4259}" type="pres">
      <dgm:prSet presAssocID="{06654DCF-8C5C-4C2F-9557-27794CBCFD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C818D-0790-4897-BBD0-C17FFF8E0BB2}" type="pres">
      <dgm:prSet presAssocID="{FCA80FF0-4FBD-4428-B3D9-7EC8E47CDB50}" presName="centerShape" presStyleLbl="node0" presStyleIdx="0" presStyleCnt="1"/>
      <dgm:spPr/>
      <dgm:t>
        <a:bodyPr/>
        <a:lstStyle/>
        <a:p>
          <a:endParaRPr lang="en-US"/>
        </a:p>
      </dgm:t>
    </dgm:pt>
    <dgm:pt modelId="{3047A38D-7469-436F-97B1-7F9E2FEF6C93}" type="pres">
      <dgm:prSet presAssocID="{F089BE66-BEFA-48B0-B1A4-9AC917038809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BE6AF912-EF76-428B-9492-7A54DA150E1D}" type="pres">
      <dgm:prSet presAssocID="{DC492088-88E4-4A6F-AF85-FE51B24ED9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5A450-EBBA-427F-A764-D2BA83583540}" type="pres">
      <dgm:prSet presAssocID="{B15AEFF3-AB5C-4E8F-ADF5-AFE073F1D9B9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9B91252-58DC-4E61-B576-8C8DA0EF2641}" type="pres">
      <dgm:prSet presAssocID="{2D0439A2-A9A6-4153-BD15-117977D918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AC78B-9422-4986-9626-3A224BF67A43}" type="pres">
      <dgm:prSet presAssocID="{9EF2042A-75E2-41FA-A4A1-7E5DAEA3EBB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F396B021-788F-453A-9C6E-F92969976874}" type="pres">
      <dgm:prSet presAssocID="{6F64466A-F771-4C9D-93AD-B8E8551A46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D965C-9D66-43F2-96AD-8B02B77F4578}" type="pres">
      <dgm:prSet presAssocID="{35D953C7-C705-40E6-9DEC-AAB4753F768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F1462A8-4D1D-4E2C-97D9-A515E5CB1BB1}" type="pres">
      <dgm:prSet presAssocID="{234D6CD4-5BA6-4E55-B734-944FBBD415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C5B8E-89F1-44DA-84CA-46B83382191F}" srcId="{FCA80FF0-4FBD-4428-B3D9-7EC8E47CDB50}" destId="{234D6CD4-5BA6-4E55-B734-944FBBD4153F}" srcOrd="3" destOrd="0" parTransId="{35D953C7-C705-40E6-9DEC-AAB4753F768F}" sibTransId="{DCAD34F7-9E45-4C59-9D36-AA2A15E12866}"/>
    <dgm:cxn modelId="{A67A6777-B960-45F2-9054-D7FE82996817}" srcId="{06654DCF-8C5C-4C2F-9557-27794CBCFDBD}" destId="{FCA80FF0-4FBD-4428-B3D9-7EC8E47CDB50}" srcOrd="0" destOrd="0" parTransId="{8392E060-6F14-4BEA-9C58-962A10F8F0E0}" sibTransId="{530F6C0A-49D0-4916-8DE3-54C799EFDEEA}"/>
    <dgm:cxn modelId="{33FE803B-3700-4AC8-A43C-B8B47E6DE068}" type="presOf" srcId="{FCA80FF0-4FBD-4428-B3D9-7EC8E47CDB50}" destId="{15CC818D-0790-4897-BBD0-C17FFF8E0BB2}" srcOrd="0" destOrd="0" presId="urn:microsoft.com/office/officeart/2005/8/layout/radial4"/>
    <dgm:cxn modelId="{8E37A00A-2F18-411B-8682-37BD437022EC}" srcId="{FCA80FF0-4FBD-4428-B3D9-7EC8E47CDB50}" destId="{2D0439A2-A9A6-4153-BD15-117977D918E7}" srcOrd="1" destOrd="0" parTransId="{B15AEFF3-AB5C-4E8F-ADF5-AFE073F1D9B9}" sibTransId="{4CB173E7-D723-41C4-997C-823BACE7F45E}"/>
    <dgm:cxn modelId="{91653DC1-2BF6-44CC-A230-A06C2180CA1B}" type="presOf" srcId="{6F64466A-F771-4C9D-93AD-B8E8551A4633}" destId="{F396B021-788F-453A-9C6E-F92969976874}" srcOrd="0" destOrd="0" presId="urn:microsoft.com/office/officeart/2005/8/layout/radial4"/>
    <dgm:cxn modelId="{A0950113-D328-4D59-A4FF-980714F040C0}" type="presOf" srcId="{DC492088-88E4-4A6F-AF85-FE51B24ED948}" destId="{BE6AF912-EF76-428B-9492-7A54DA150E1D}" srcOrd="0" destOrd="0" presId="urn:microsoft.com/office/officeart/2005/8/layout/radial4"/>
    <dgm:cxn modelId="{FBD761F9-2F7C-43AC-BCD2-0EEA3E36220A}" type="presOf" srcId="{35D953C7-C705-40E6-9DEC-AAB4753F768F}" destId="{6D0D965C-9D66-43F2-96AD-8B02B77F4578}" srcOrd="0" destOrd="0" presId="urn:microsoft.com/office/officeart/2005/8/layout/radial4"/>
    <dgm:cxn modelId="{E6BDBFE6-EF62-4F0B-BB2E-6324B4C08388}" srcId="{FCA80FF0-4FBD-4428-B3D9-7EC8E47CDB50}" destId="{6F64466A-F771-4C9D-93AD-B8E8551A4633}" srcOrd="2" destOrd="0" parTransId="{9EF2042A-75E2-41FA-A4A1-7E5DAEA3EBB3}" sibTransId="{7BC33EF1-56C0-4A53-BEE3-2299D57E8EA0}"/>
    <dgm:cxn modelId="{F4D4BA14-1422-41E0-A440-C2D430179B70}" srcId="{FCA80FF0-4FBD-4428-B3D9-7EC8E47CDB50}" destId="{DC492088-88E4-4A6F-AF85-FE51B24ED948}" srcOrd="0" destOrd="0" parTransId="{F089BE66-BEFA-48B0-B1A4-9AC917038809}" sibTransId="{DBAA9F5E-51B1-41A3-B2D8-7AC76BC86C97}"/>
    <dgm:cxn modelId="{03505852-C2BA-4406-BF84-7ABB985D9E43}" type="presOf" srcId="{B15AEFF3-AB5C-4E8F-ADF5-AFE073F1D9B9}" destId="{9E45A450-EBBA-427F-A764-D2BA83583540}" srcOrd="0" destOrd="0" presId="urn:microsoft.com/office/officeart/2005/8/layout/radial4"/>
    <dgm:cxn modelId="{CEF20BE5-6135-4E57-84E8-56BC7FF0F002}" type="presOf" srcId="{F089BE66-BEFA-48B0-B1A4-9AC917038809}" destId="{3047A38D-7469-436F-97B1-7F9E2FEF6C93}" srcOrd="0" destOrd="0" presId="urn:microsoft.com/office/officeart/2005/8/layout/radial4"/>
    <dgm:cxn modelId="{4120180E-3B5A-4A81-B888-057984C52E36}" type="presOf" srcId="{2D0439A2-A9A6-4153-BD15-117977D918E7}" destId="{59B91252-58DC-4E61-B576-8C8DA0EF2641}" srcOrd="0" destOrd="0" presId="urn:microsoft.com/office/officeart/2005/8/layout/radial4"/>
    <dgm:cxn modelId="{E5DC11D2-9E83-4D6D-BE7F-F8D9113749BA}" type="presOf" srcId="{06654DCF-8C5C-4C2F-9557-27794CBCFDBD}" destId="{1244AE3A-158E-4ADD-924C-C802FCBF4259}" srcOrd="0" destOrd="0" presId="urn:microsoft.com/office/officeart/2005/8/layout/radial4"/>
    <dgm:cxn modelId="{DA2C3C91-B9BE-446D-B090-F4A69CD9E4BA}" type="presOf" srcId="{234D6CD4-5BA6-4E55-B734-944FBBD4153F}" destId="{AF1462A8-4D1D-4E2C-97D9-A515E5CB1BB1}" srcOrd="0" destOrd="0" presId="urn:microsoft.com/office/officeart/2005/8/layout/radial4"/>
    <dgm:cxn modelId="{B402B818-F40D-4153-859E-A4EEA2781D78}" type="presOf" srcId="{9EF2042A-75E2-41FA-A4A1-7E5DAEA3EBB3}" destId="{A35AC78B-9422-4986-9626-3A224BF67A43}" srcOrd="0" destOrd="0" presId="urn:microsoft.com/office/officeart/2005/8/layout/radial4"/>
    <dgm:cxn modelId="{F4A0A251-63E8-4FE1-ACF8-CB3153F4F108}" type="presParOf" srcId="{1244AE3A-158E-4ADD-924C-C802FCBF4259}" destId="{15CC818D-0790-4897-BBD0-C17FFF8E0BB2}" srcOrd="0" destOrd="0" presId="urn:microsoft.com/office/officeart/2005/8/layout/radial4"/>
    <dgm:cxn modelId="{66FDF981-932E-4B1B-91F2-CE97A46D4B5D}" type="presParOf" srcId="{1244AE3A-158E-4ADD-924C-C802FCBF4259}" destId="{3047A38D-7469-436F-97B1-7F9E2FEF6C93}" srcOrd="1" destOrd="0" presId="urn:microsoft.com/office/officeart/2005/8/layout/radial4"/>
    <dgm:cxn modelId="{73121072-5EDD-46C9-9072-3E94F3E43366}" type="presParOf" srcId="{1244AE3A-158E-4ADD-924C-C802FCBF4259}" destId="{BE6AF912-EF76-428B-9492-7A54DA150E1D}" srcOrd="2" destOrd="0" presId="urn:microsoft.com/office/officeart/2005/8/layout/radial4"/>
    <dgm:cxn modelId="{A639747A-4946-49A7-A0BF-3FBF0279EBB5}" type="presParOf" srcId="{1244AE3A-158E-4ADD-924C-C802FCBF4259}" destId="{9E45A450-EBBA-427F-A764-D2BA83583540}" srcOrd="3" destOrd="0" presId="urn:microsoft.com/office/officeart/2005/8/layout/radial4"/>
    <dgm:cxn modelId="{5C3A5E0E-FB15-44EB-8676-DA19D6E0185F}" type="presParOf" srcId="{1244AE3A-158E-4ADD-924C-C802FCBF4259}" destId="{59B91252-58DC-4E61-B576-8C8DA0EF2641}" srcOrd="4" destOrd="0" presId="urn:microsoft.com/office/officeart/2005/8/layout/radial4"/>
    <dgm:cxn modelId="{E029227C-60A5-4E44-A387-134FECB38876}" type="presParOf" srcId="{1244AE3A-158E-4ADD-924C-C802FCBF4259}" destId="{A35AC78B-9422-4986-9626-3A224BF67A43}" srcOrd="5" destOrd="0" presId="urn:microsoft.com/office/officeart/2005/8/layout/radial4"/>
    <dgm:cxn modelId="{59B4D496-3CFA-41DE-AD76-DE5DD5CF4EF1}" type="presParOf" srcId="{1244AE3A-158E-4ADD-924C-C802FCBF4259}" destId="{F396B021-788F-453A-9C6E-F92969976874}" srcOrd="6" destOrd="0" presId="urn:microsoft.com/office/officeart/2005/8/layout/radial4"/>
    <dgm:cxn modelId="{D9BC99F3-2C7F-4494-92B7-CBB231AF4AAA}" type="presParOf" srcId="{1244AE3A-158E-4ADD-924C-C802FCBF4259}" destId="{6D0D965C-9D66-43F2-96AD-8B02B77F4578}" srcOrd="7" destOrd="0" presId="urn:microsoft.com/office/officeart/2005/8/layout/radial4"/>
    <dgm:cxn modelId="{37D7FFD5-F404-4C97-8292-BB7BA84850C8}" type="presParOf" srcId="{1244AE3A-158E-4ADD-924C-C802FCBF4259}" destId="{AF1462A8-4D1D-4E2C-97D9-A515E5CB1BB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96F0A-D982-4CBA-BC3C-AC02D1ABFA7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35977-6D5B-44F1-BCDC-A217FDCBA4B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Буџет Републике Србије</a:t>
          </a:r>
          <a:endParaRPr lang="en-US" sz="1400" dirty="0"/>
        </a:p>
      </dgm:t>
    </dgm:pt>
    <dgm:pt modelId="{7B9449C8-D8FE-46D5-9E11-3D9F5EA87C95}" type="parTrans" cxnId="{920C8D50-61FD-4E7F-8EDF-002C268410BE}">
      <dgm:prSet/>
      <dgm:spPr/>
      <dgm:t>
        <a:bodyPr/>
        <a:lstStyle/>
        <a:p>
          <a:endParaRPr lang="en-US"/>
        </a:p>
      </dgm:t>
    </dgm:pt>
    <dgm:pt modelId="{99D21ED2-2255-4D8D-8EC0-C71ECC033795}" type="sibTrans" cxnId="{920C8D50-61FD-4E7F-8EDF-002C268410BE}">
      <dgm:prSet/>
      <dgm:spPr/>
      <dgm:t>
        <a:bodyPr/>
        <a:lstStyle/>
        <a:p>
          <a:endParaRPr lang="en-US"/>
        </a:p>
      </dgm:t>
    </dgm:pt>
    <dgm:pt modelId="{760058D6-B886-4D1C-95EC-6BF2EBB2BF7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Организације обавезног социјалног осигурања</a:t>
          </a:r>
          <a:endParaRPr lang="en-US" sz="1400" dirty="0"/>
        </a:p>
      </dgm:t>
    </dgm:pt>
    <dgm:pt modelId="{14589261-250E-4E3C-B5FE-849D561754D0}" type="parTrans" cxnId="{A261C378-2FCA-436A-9DAE-D6B895F68D07}">
      <dgm:prSet/>
      <dgm:spPr/>
      <dgm:t>
        <a:bodyPr/>
        <a:lstStyle/>
        <a:p>
          <a:endParaRPr lang="en-US"/>
        </a:p>
      </dgm:t>
    </dgm:pt>
    <dgm:pt modelId="{72AFAD7C-AD28-4DA9-9798-A42CC5D7B800}" type="sibTrans" cxnId="{A261C378-2FCA-436A-9DAE-D6B895F68D07}">
      <dgm:prSet/>
      <dgm:spPr/>
      <dgm:t>
        <a:bodyPr/>
        <a:lstStyle/>
        <a:p>
          <a:endParaRPr lang="en-US"/>
        </a:p>
      </dgm:t>
    </dgm:pt>
    <dgm:pt modelId="{7A6DD27E-4E43-46C8-BAFB-26F85263F40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Одговарајући број јединица локалне самоуправе</a:t>
          </a:r>
          <a:endParaRPr lang="en-US" sz="1400" dirty="0"/>
        </a:p>
      </dgm:t>
    </dgm:pt>
    <dgm:pt modelId="{2D764445-D3E1-44F0-9B7D-002EAB3F7170}" type="parTrans" cxnId="{FF6992FF-71E7-4572-8F91-B8E44CDBAB39}">
      <dgm:prSet/>
      <dgm:spPr/>
      <dgm:t>
        <a:bodyPr/>
        <a:lstStyle/>
        <a:p>
          <a:endParaRPr lang="en-US"/>
        </a:p>
      </dgm:t>
    </dgm:pt>
    <dgm:pt modelId="{508D0490-E634-4C5C-B7A3-96241A86F7D2}" type="sibTrans" cxnId="{FF6992FF-71E7-4572-8F91-B8E44CDBAB39}">
      <dgm:prSet/>
      <dgm:spPr/>
      <dgm:t>
        <a:bodyPr/>
        <a:lstStyle/>
        <a:p>
          <a:endParaRPr lang="en-US"/>
        </a:p>
      </dgm:t>
    </dgm:pt>
    <dgm:pt modelId="{C1AFF9F4-9C9B-42A7-A889-CD5457ACB10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sz="1400" noProof="0" dirty="0" smtClean="0">
              <a:solidFill>
                <a:schemeClr val="tx2"/>
              </a:solidFill>
            </a:rPr>
            <a:t>Народна банка Србије у делу пословања кој</a:t>
          </a:r>
          <a:r>
            <a:rPr lang="sr-Cyrl-RS" sz="1400" noProof="0" dirty="0" smtClean="0">
              <a:solidFill>
                <a:schemeClr val="tx2"/>
              </a:solidFill>
            </a:rPr>
            <a:t>е</a:t>
          </a:r>
          <a:r>
            <a:rPr lang="sr-Latn-RS" sz="1400" noProof="0" dirty="0" smtClean="0">
              <a:solidFill>
                <a:schemeClr val="tx2"/>
              </a:solidFill>
            </a:rPr>
            <a:t> се односи на коришћење јавних средстава</a:t>
          </a:r>
          <a:endParaRPr lang="sr-Latn-RS" sz="1400" noProof="0" dirty="0"/>
        </a:p>
      </dgm:t>
    </dgm:pt>
    <dgm:pt modelId="{ECFFA7FC-6B16-4F61-8F81-001459614A37}" type="parTrans" cxnId="{4743DDAF-3076-4507-8680-445032B3870E}">
      <dgm:prSet/>
      <dgm:spPr/>
      <dgm:t>
        <a:bodyPr/>
        <a:lstStyle/>
        <a:p>
          <a:endParaRPr lang="en-US"/>
        </a:p>
      </dgm:t>
    </dgm:pt>
    <dgm:pt modelId="{E7100107-8EB0-42A6-9D0E-A79D3A8C4B36}" type="sibTrans" cxnId="{4743DDAF-3076-4507-8680-445032B3870E}">
      <dgm:prSet/>
      <dgm:spPr/>
      <dgm:t>
        <a:bodyPr/>
        <a:lstStyle/>
        <a:p>
          <a:endParaRPr lang="en-US"/>
        </a:p>
      </dgm:t>
    </dgm:pt>
    <dgm:pt modelId="{1D4D998F-4578-4B0C-9064-7764CFD7F39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300" dirty="0" smtClean="0">
              <a:solidFill>
                <a:schemeClr val="tx2"/>
              </a:solidFill>
            </a:rPr>
            <a:t>Одговарајући број </a:t>
          </a:r>
          <a:r>
            <a:rPr lang="sr-Latn-RS" sz="1300" noProof="0" dirty="0" smtClean="0">
              <a:solidFill>
                <a:schemeClr val="tx2"/>
              </a:solidFill>
            </a:rPr>
            <a:t>јавних предузећа, привредних друштава и других правних лица које је основао директни, односно индиректни корисник јавних средстава и код којих има учешће у капиталу односно управљању</a:t>
          </a:r>
          <a:endParaRPr lang="sr-Latn-RS" sz="1300" noProof="0" dirty="0"/>
        </a:p>
      </dgm:t>
    </dgm:pt>
    <dgm:pt modelId="{5327CEA3-4BEF-4C7D-BCC4-643F49EA8315}" type="parTrans" cxnId="{84BF282F-AB2E-4B2C-AF56-F22CCD9BB82D}">
      <dgm:prSet/>
      <dgm:spPr/>
      <dgm:t>
        <a:bodyPr/>
        <a:lstStyle/>
        <a:p>
          <a:endParaRPr lang="en-US"/>
        </a:p>
      </dgm:t>
    </dgm:pt>
    <dgm:pt modelId="{D713C2CD-E114-48A9-9052-3B7EB437D445}" type="sibTrans" cxnId="{84BF282F-AB2E-4B2C-AF56-F22CCD9BB82D}">
      <dgm:prSet/>
      <dgm:spPr/>
      <dgm:t>
        <a:bodyPr/>
        <a:lstStyle/>
        <a:p>
          <a:endParaRPr lang="en-US"/>
        </a:p>
      </dgm:t>
    </dgm:pt>
    <dgm:pt modelId="{D705BA7C-3947-45F8-8A78-BD4D270C4EBA}" type="pres">
      <dgm:prSet presAssocID="{06996F0A-D982-4CBA-BC3C-AC02D1ABF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1D90E-A81E-460C-B115-500B23511793}" type="pres">
      <dgm:prSet presAssocID="{06996F0A-D982-4CBA-BC3C-AC02D1ABFA70}" presName="fgShape" presStyleLbl="fgShp" presStyleIdx="0" presStyleCnt="1"/>
      <dgm:spPr/>
    </dgm:pt>
    <dgm:pt modelId="{59F941C7-33A0-47E3-AE9E-D0AC82119116}" type="pres">
      <dgm:prSet presAssocID="{06996F0A-D982-4CBA-BC3C-AC02D1ABFA70}" presName="linComp" presStyleCnt="0"/>
      <dgm:spPr/>
    </dgm:pt>
    <dgm:pt modelId="{7EA47412-BF56-4633-B9E9-4D2BC1F1AB41}" type="pres">
      <dgm:prSet presAssocID="{38F35977-6D5B-44F1-BCDC-A217FDCBA4B8}" presName="compNode" presStyleCnt="0"/>
      <dgm:spPr/>
    </dgm:pt>
    <dgm:pt modelId="{D94C8C56-1620-4BA6-BA24-96DAD976354E}" type="pres">
      <dgm:prSet presAssocID="{38F35977-6D5B-44F1-BCDC-A217FDCBA4B8}" presName="bkgdShape" presStyleLbl="node1" presStyleIdx="0" presStyleCnt="5"/>
      <dgm:spPr/>
      <dgm:t>
        <a:bodyPr/>
        <a:lstStyle/>
        <a:p>
          <a:endParaRPr lang="en-US"/>
        </a:p>
      </dgm:t>
    </dgm:pt>
    <dgm:pt modelId="{97F19E7F-D49B-4A07-8CEA-792AEDF9934D}" type="pres">
      <dgm:prSet presAssocID="{38F35977-6D5B-44F1-BCDC-A217FDCBA4B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4F68-7EA3-4BD2-A81D-C20F2580ABC7}" type="pres">
      <dgm:prSet presAssocID="{38F35977-6D5B-44F1-BCDC-A217FDCBA4B8}" presName="invisiNode" presStyleLbl="node1" presStyleIdx="0" presStyleCnt="5"/>
      <dgm:spPr/>
    </dgm:pt>
    <dgm:pt modelId="{705138E3-F76D-4F74-96C3-1AC5BBEC3FE5}" type="pres">
      <dgm:prSet presAssocID="{38F35977-6D5B-44F1-BCDC-A217FDCBA4B8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577269DE-6B58-47C9-84F1-9DACBE412197}" type="pres">
      <dgm:prSet presAssocID="{99D21ED2-2255-4D8D-8EC0-C71ECC0337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617F96-F233-4F83-92B3-A3467B9988EB}" type="pres">
      <dgm:prSet presAssocID="{760058D6-B886-4D1C-95EC-6BF2EBB2BF7F}" presName="compNode" presStyleCnt="0"/>
      <dgm:spPr/>
    </dgm:pt>
    <dgm:pt modelId="{D69A48C3-F4CC-49DE-94B8-57D7AE030235}" type="pres">
      <dgm:prSet presAssocID="{760058D6-B886-4D1C-95EC-6BF2EBB2BF7F}" presName="bkgdShape" presStyleLbl="node1" presStyleIdx="1" presStyleCnt="5"/>
      <dgm:spPr/>
      <dgm:t>
        <a:bodyPr/>
        <a:lstStyle/>
        <a:p>
          <a:endParaRPr lang="en-US"/>
        </a:p>
      </dgm:t>
    </dgm:pt>
    <dgm:pt modelId="{2279EC6F-F825-4ECA-A2E9-5D9F09720C2E}" type="pres">
      <dgm:prSet presAssocID="{760058D6-B886-4D1C-95EC-6BF2EBB2BF7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6694-C1D4-4E25-A0E8-5314C45CE231}" type="pres">
      <dgm:prSet presAssocID="{760058D6-B886-4D1C-95EC-6BF2EBB2BF7F}" presName="invisiNode" presStyleLbl="node1" presStyleIdx="1" presStyleCnt="5"/>
      <dgm:spPr/>
    </dgm:pt>
    <dgm:pt modelId="{88118EB9-F95F-43E8-89A4-88F746593438}" type="pres">
      <dgm:prSet presAssocID="{760058D6-B886-4D1C-95EC-6BF2EBB2BF7F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DA169ECB-CB66-445C-8C3C-1E6E8EFF9103}" type="pres">
      <dgm:prSet presAssocID="{72AFAD7C-AD28-4DA9-9798-A42CC5D7B8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4896FA-CF4A-4386-9532-F53DB529252D}" type="pres">
      <dgm:prSet presAssocID="{7A6DD27E-4E43-46C8-BAFB-26F85263F40D}" presName="compNode" presStyleCnt="0"/>
      <dgm:spPr/>
    </dgm:pt>
    <dgm:pt modelId="{7DA71D2B-06E7-4253-8F0A-7A5C1176C6FD}" type="pres">
      <dgm:prSet presAssocID="{7A6DD27E-4E43-46C8-BAFB-26F85263F40D}" presName="bkgdShape" presStyleLbl="node1" presStyleIdx="2" presStyleCnt="5"/>
      <dgm:spPr/>
      <dgm:t>
        <a:bodyPr/>
        <a:lstStyle/>
        <a:p>
          <a:endParaRPr lang="en-US"/>
        </a:p>
      </dgm:t>
    </dgm:pt>
    <dgm:pt modelId="{CFD35F1B-7D0C-4EE2-A1D5-742D350824FC}" type="pres">
      <dgm:prSet presAssocID="{7A6DD27E-4E43-46C8-BAFB-26F85263F40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B64E5-625D-4D44-9313-829579C83BF8}" type="pres">
      <dgm:prSet presAssocID="{7A6DD27E-4E43-46C8-BAFB-26F85263F40D}" presName="invisiNode" presStyleLbl="node1" presStyleIdx="2" presStyleCnt="5"/>
      <dgm:spPr/>
    </dgm:pt>
    <dgm:pt modelId="{13302941-2B26-4AD5-81BD-7C00878CF5D3}" type="pres">
      <dgm:prSet presAssocID="{7A6DD27E-4E43-46C8-BAFB-26F85263F40D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5BD2AB-83CD-44AE-883D-A4F0C7293113}" type="pres">
      <dgm:prSet presAssocID="{508D0490-E634-4C5C-B7A3-96241A86F7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F13CB6-2286-41ED-B281-46EE03D2780D}" type="pres">
      <dgm:prSet presAssocID="{C1AFF9F4-9C9B-42A7-A889-CD5457ACB10A}" presName="compNode" presStyleCnt="0"/>
      <dgm:spPr/>
    </dgm:pt>
    <dgm:pt modelId="{D67CCC08-3FE0-4B78-8A48-194495B3BD55}" type="pres">
      <dgm:prSet presAssocID="{C1AFF9F4-9C9B-42A7-A889-CD5457ACB10A}" presName="bkgdShape" presStyleLbl="node1" presStyleIdx="3" presStyleCnt="5"/>
      <dgm:spPr/>
      <dgm:t>
        <a:bodyPr/>
        <a:lstStyle/>
        <a:p>
          <a:endParaRPr lang="en-US"/>
        </a:p>
      </dgm:t>
    </dgm:pt>
    <dgm:pt modelId="{DE2A76CC-849D-44C4-92E9-02D1C4B1A4E4}" type="pres">
      <dgm:prSet presAssocID="{C1AFF9F4-9C9B-42A7-A889-CD5457ACB10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CF5B-21D2-4419-805A-4FFA7CD70756}" type="pres">
      <dgm:prSet presAssocID="{C1AFF9F4-9C9B-42A7-A889-CD5457ACB10A}" presName="invisiNode" presStyleLbl="node1" presStyleIdx="3" presStyleCnt="5"/>
      <dgm:spPr/>
    </dgm:pt>
    <dgm:pt modelId="{DE141615-B62F-4715-97AC-5C4DCBC7B108}" type="pres">
      <dgm:prSet presAssocID="{C1AFF9F4-9C9B-42A7-A889-CD5457ACB10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B73C86B-0278-44B5-A130-DD02FEF8CE11}" type="pres">
      <dgm:prSet presAssocID="{E7100107-8EB0-42A6-9D0E-A79D3A8C4B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229293-A4F6-4822-8080-C68077698EDA}" type="pres">
      <dgm:prSet presAssocID="{1D4D998F-4578-4B0C-9064-7764CFD7F39B}" presName="compNode" presStyleCnt="0"/>
      <dgm:spPr/>
    </dgm:pt>
    <dgm:pt modelId="{5CAFE332-33F1-4898-9CB5-008EAB371977}" type="pres">
      <dgm:prSet presAssocID="{1D4D998F-4578-4B0C-9064-7764CFD7F39B}" presName="bkgdShape" presStyleLbl="node1" presStyleIdx="4" presStyleCnt="5"/>
      <dgm:spPr/>
      <dgm:t>
        <a:bodyPr/>
        <a:lstStyle/>
        <a:p>
          <a:endParaRPr lang="en-US"/>
        </a:p>
      </dgm:t>
    </dgm:pt>
    <dgm:pt modelId="{BCF47ABD-16C5-45B5-A220-E57EDF6C8DFE}" type="pres">
      <dgm:prSet presAssocID="{1D4D998F-4578-4B0C-9064-7764CFD7F39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FE755-5EBC-4B7E-A9A5-EDFCC52262BC}" type="pres">
      <dgm:prSet presAssocID="{1D4D998F-4578-4B0C-9064-7764CFD7F39B}" presName="invisiNode" presStyleLbl="node1" presStyleIdx="4" presStyleCnt="5"/>
      <dgm:spPr/>
    </dgm:pt>
    <dgm:pt modelId="{5D109606-48C9-4ADC-9C11-C07805218CBD}" type="pres">
      <dgm:prSet presAssocID="{1D4D998F-4578-4B0C-9064-7764CFD7F39B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FE520BF7-C395-49AA-85C9-F5B7C445CF6A}" type="presOf" srcId="{1D4D998F-4578-4B0C-9064-7764CFD7F39B}" destId="{BCF47ABD-16C5-45B5-A220-E57EDF6C8DFE}" srcOrd="1" destOrd="0" presId="urn:microsoft.com/office/officeart/2005/8/layout/hList7"/>
    <dgm:cxn modelId="{4743DDAF-3076-4507-8680-445032B3870E}" srcId="{06996F0A-D982-4CBA-BC3C-AC02D1ABFA70}" destId="{C1AFF9F4-9C9B-42A7-A889-CD5457ACB10A}" srcOrd="3" destOrd="0" parTransId="{ECFFA7FC-6B16-4F61-8F81-001459614A37}" sibTransId="{E7100107-8EB0-42A6-9D0E-A79D3A8C4B36}"/>
    <dgm:cxn modelId="{A261C378-2FCA-436A-9DAE-D6B895F68D07}" srcId="{06996F0A-D982-4CBA-BC3C-AC02D1ABFA70}" destId="{760058D6-B886-4D1C-95EC-6BF2EBB2BF7F}" srcOrd="1" destOrd="0" parTransId="{14589261-250E-4E3C-B5FE-849D561754D0}" sibTransId="{72AFAD7C-AD28-4DA9-9798-A42CC5D7B800}"/>
    <dgm:cxn modelId="{C165AFEB-43B4-48EB-BCE4-32B5DDA7C603}" type="presOf" srcId="{99D21ED2-2255-4D8D-8EC0-C71ECC033795}" destId="{577269DE-6B58-47C9-84F1-9DACBE412197}" srcOrd="0" destOrd="0" presId="urn:microsoft.com/office/officeart/2005/8/layout/hList7"/>
    <dgm:cxn modelId="{FBD927F2-235A-45AB-8AF2-42527A3ECC3D}" type="presOf" srcId="{760058D6-B886-4D1C-95EC-6BF2EBB2BF7F}" destId="{2279EC6F-F825-4ECA-A2E9-5D9F09720C2E}" srcOrd="1" destOrd="0" presId="urn:microsoft.com/office/officeart/2005/8/layout/hList7"/>
    <dgm:cxn modelId="{0B40A2F7-C9E7-4AFD-B2B7-FD0DBABB292F}" type="presOf" srcId="{E7100107-8EB0-42A6-9D0E-A79D3A8C4B36}" destId="{EB73C86B-0278-44B5-A130-DD02FEF8CE11}" srcOrd="0" destOrd="0" presId="urn:microsoft.com/office/officeart/2005/8/layout/hList7"/>
    <dgm:cxn modelId="{3B30AFDA-1A3B-40F9-AB67-A48EAD78090F}" type="presOf" srcId="{7A6DD27E-4E43-46C8-BAFB-26F85263F40D}" destId="{CFD35F1B-7D0C-4EE2-A1D5-742D350824FC}" srcOrd="1" destOrd="0" presId="urn:microsoft.com/office/officeart/2005/8/layout/hList7"/>
    <dgm:cxn modelId="{920C8D50-61FD-4E7F-8EDF-002C268410BE}" srcId="{06996F0A-D982-4CBA-BC3C-AC02D1ABFA70}" destId="{38F35977-6D5B-44F1-BCDC-A217FDCBA4B8}" srcOrd="0" destOrd="0" parTransId="{7B9449C8-D8FE-46D5-9E11-3D9F5EA87C95}" sibTransId="{99D21ED2-2255-4D8D-8EC0-C71ECC033795}"/>
    <dgm:cxn modelId="{484BE466-B57F-4148-8349-15756FE08EDA}" type="presOf" srcId="{1D4D998F-4578-4B0C-9064-7764CFD7F39B}" destId="{5CAFE332-33F1-4898-9CB5-008EAB371977}" srcOrd="0" destOrd="0" presId="urn:microsoft.com/office/officeart/2005/8/layout/hList7"/>
    <dgm:cxn modelId="{EDD25602-2BEB-4AD5-BC4D-B91B7A0AB859}" type="presOf" srcId="{C1AFF9F4-9C9B-42A7-A889-CD5457ACB10A}" destId="{D67CCC08-3FE0-4B78-8A48-194495B3BD55}" srcOrd="0" destOrd="0" presId="urn:microsoft.com/office/officeart/2005/8/layout/hList7"/>
    <dgm:cxn modelId="{9D472E6A-FD03-44EE-BD78-12A1E75DF0D7}" type="presOf" srcId="{508D0490-E634-4C5C-B7A3-96241A86F7D2}" destId="{325BD2AB-83CD-44AE-883D-A4F0C7293113}" srcOrd="0" destOrd="0" presId="urn:microsoft.com/office/officeart/2005/8/layout/hList7"/>
    <dgm:cxn modelId="{335DC1E2-E48E-47B6-B4D7-8720F7F22627}" type="presOf" srcId="{38F35977-6D5B-44F1-BCDC-A217FDCBA4B8}" destId="{97F19E7F-D49B-4A07-8CEA-792AEDF9934D}" srcOrd="1" destOrd="0" presId="urn:microsoft.com/office/officeart/2005/8/layout/hList7"/>
    <dgm:cxn modelId="{758960A0-30E3-4B2A-BCB8-57232ABBD243}" type="presOf" srcId="{760058D6-B886-4D1C-95EC-6BF2EBB2BF7F}" destId="{D69A48C3-F4CC-49DE-94B8-57D7AE030235}" srcOrd="0" destOrd="0" presId="urn:microsoft.com/office/officeart/2005/8/layout/hList7"/>
    <dgm:cxn modelId="{FF6992FF-71E7-4572-8F91-B8E44CDBAB39}" srcId="{06996F0A-D982-4CBA-BC3C-AC02D1ABFA70}" destId="{7A6DD27E-4E43-46C8-BAFB-26F85263F40D}" srcOrd="2" destOrd="0" parTransId="{2D764445-D3E1-44F0-9B7D-002EAB3F7170}" sibTransId="{508D0490-E634-4C5C-B7A3-96241A86F7D2}"/>
    <dgm:cxn modelId="{84BF282F-AB2E-4B2C-AF56-F22CCD9BB82D}" srcId="{06996F0A-D982-4CBA-BC3C-AC02D1ABFA70}" destId="{1D4D998F-4578-4B0C-9064-7764CFD7F39B}" srcOrd="4" destOrd="0" parTransId="{5327CEA3-4BEF-4C7D-BCC4-643F49EA8315}" sibTransId="{D713C2CD-E114-48A9-9052-3B7EB437D445}"/>
    <dgm:cxn modelId="{AFF4C9C8-1FA8-4F53-B22B-00A0D18F7C88}" type="presOf" srcId="{72AFAD7C-AD28-4DA9-9798-A42CC5D7B800}" destId="{DA169ECB-CB66-445C-8C3C-1E6E8EFF9103}" srcOrd="0" destOrd="0" presId="urn:microsoft.com/office/officeart/2005/8/layout/hList7"/>
    <dgm:cxn modelId="{295994D6-571F-45F2-8536-831531920919}" type="presOf" srcId="{06996F0A-D982-4CBA-BC3C-AC02D1ABFA70}" destId="{D705BA7C-3947-45F8-8A78-BD4D270C4EBA}" srcOrd="0" destOrd="0" presId="urn:microsoft.com/office/officeart/2005/8/layout/hList7"/>
    <dgm:cxn modelId="{E084B3D1-2C33-41F3-9E7E-C2EE2BB0B87E}" type="presOf" srcId="{7A6DD27E-4E43-46C8-BAFB-26F85263F40D}" destId="{7DA71D2B-06E7-4253-8F0A-7A5C1176C6FD}" srcOrd="0" destOrd="0" presId="urn:microsoft.com/office/officeart/2005/8/layout/hList7"/>
    <dgm:cxn modelId="{5B05CD9E-149B-4338-8244-3B493C2E78AE}" type="presOf" srcId="{38F35977-6D5B-44F1-BCDC-A217FDCBA4B8}" destId="{D94C8C56-1620-4BA6-BA24-96DAD976354E}" srcOrd="0" destOrd="0" presId="urn:microsoft.com/office/officeart/2005/8/layout/hList7"/>
    <dgm:cxn modelId="{7BA74D7E-9562-4435-B034-E8C79423F1A2}" type="presOf" srcId="{C1AFF9F4-9C9B-42A7-A889-CD5457ACB10A}" destId="{DE2A76CC-849D-44C4-92E9-02D1C4B1A4E4}" srcOrd="1" destOrd="0" presId="urn:microsoft.com/office/officeart/2005/8/layout/hList7"/>
    <dgm:cxn modelId="{82505E6A-B008-4509-9409-1B7493940A79}" type="presParOf" srcId="{D705BA7C-3947-45F8-8A78-BD4D270C4EBA}" destId="{2961D90E-A81E-460C-B115-500B23511793}" srcOrd="0" destOrd="0" presId="urn:microsoft.com/office/officeart/2005/8/layout/hList7"/>
    <dgm:cxn modelId="{39414D3F-A60A-49E7-B035-1A7C88F00105}" type="presParOf" srcId="{D705BA7C-3947-45F8-8A78-BD4D270C4EBA}" destId="{59F941C7-33A0-47E3-AE9E-D0AC82119116}" srcOrd="1" destOrd="0" presId="urn:microsoft.com/office/officeart/2005/8/layout/hList7"/>
    <dgm:cxn modelId="{C8FD02A4-5670-42F6-B2B1-33BFA77F69D1}" type="presParOf" srcId="{59F941C7-33A0-47E3-AE9E-D0AC82119116}" destId="{7EA47412-BF56-4633-B9E9-4D2BC1F1AB41}" srcOrd="0" destOrd="0" presId="urn:microsoft.com/office/officeart/2005/8/layout/hList7"/>
    <dgm:cxn modelId="{DCB8C94C-1A84-4EAA-AA7F-C26BD3ADDBD8}" type="presParOf" srcId="{7EA47412-BF56-4633-B9E9-4D2BC1F1AB41}" destId="{D94C8C56-1620-4BA6-BA24-96DAD976354E}" srcOrd="0" destOrd="0" presId="urn:microsoft.com/office/officeart/2005/8/layout/hList7"/>
    <dgm:cxn modelId="{A80D4317-15D0-45C0-A57C-FD95586C56BB}" type="presParOf" srcId="{7EA47412-BF56-4633-B9E9-4D2BC1F1AB41}" destId="{97F19E7F-D49B-4A07-8CEA-792AEDF9934D}" srcOrd="1" destOrd="0" presId="urn:microsoft.com/office/officeart/2005/8/layout/hList7"/>
    <dgm:cxn modelId="{8AB3E9A6-E83E-45EA-8573-83F2FB5BDE97}" type="presParOf" srcId="{7EA47412-BF56-4633-B9E9-4D2BC1F1AB41}" destId="{7D144F68-7EA3-4BD2-A81D-C20F2580ABC7}" srcOrd="2" destOrd="0" presId="urn:microsoft.com/office/officeart/2005/8/layout/hList7"/>
    <dgm:cxn modelId="{F2802187-0187-41C6-89B9-3C7188427D87}" type="presParOf" srcId="{7EA47412-BF56-4633-B9E9-4D2BC1F1AB41}" destId="{705138E3-F76D-4F74-96C3-1AC5BBEC3FE5}" srcOrd="3" destOrd="0" presId="urn:microsoft.com/office/officeart/2005/8/layout/hList7"/>
    <dgm:cxn modelId="{C03F95EF-4144-435F-84BB-C8675E233EBF}" type="presParOf" srcId="{59F941C7-33A0-47E3-AE9E-D0AC82119116}" destId="{577269DE-6B58-47C9-84F1-9DACBE412197}" srcOrd="1" destOrd="0" presId="urn:microsoft.com/office/officeart/2005/8/layout/hList7"/>
    <dgm:cxn modelId="{40943E05-64AA-4F10-B672-F2AE6FA1B2A0}" type="presParOf" srcId="{59F941C7-33A0-47E3-AE9E-D0AC82119116}" destId="{B5617F96-F233-4F83-92B3-A3467B9988EB}" srcOrd="2" destOrd="0" presId="urn:microsoft.com/office/officeart/2005/8/layout/hList7"/>
    <dgm:cxn modelId="{0B4BBABD-C9FB-4ABD-A6EC-E9B32E201EC8}" type="presParOf" srcId="{B5617F96-F233-4F83-92B3-A3467B9988EB}" destId="{D69A48C3-F4CC-49DE-94B8-57D7AE030235}" srcOrd="0" destOrd="0" presId="urn:microsoft.com/office/officeart/2005/8/layout/hList7"/>
    <dgm:cxn modelId="{370AE3C5-327C-4C23-A599-8E03074BFB92}" type="presParOf" srcId="{B5617F96-F233-4F83-92B3-A3467B9988EB}" destId="{2279EC6F-F825-4ECA-A2E9-5D9F09720C2E}" srcOrd="1" destOrd="0" presId="urn:microsoft.com/office/officeart/2005/8/layout/hList7"/>
    <dgm:cxn modelId="{8D42B16E-CC80-4DDD-88BE-78244855A5E4}" type="presParOf" srcId="{B5617F96-F233-4F83-92B3-A3467B9988EB}" destId="{C5D26694-C1D4-4E25-A0E8-5314C45CE231}" srcOrd="2" destOrd="0" presId="urn:microsoft.com/office/officeart/2005/8/layout/hList7"/>
    <dgm:cxn modelId="{F07867BD-8356-45F5-8579-26B3DFE39C40}" type="presParOf" srcId="{B5617F96-F233-4F83-92B3-A3467B9988EB}" destId="{88118EB9-F95F-43E8-89A4-88F746593438}" srcOrd="3" destOrd="0" presId="urn:microsoft.com/office/officeart/2005/8/layout/hList7"/>
    <dgm:cxn modelId="{24D40986-D8AC-4443-A0E3-13599616EC91}" type="presParOf" srcId="{59F941C7-33A0-47E3-AE9E-D0AC82119116}" destId="{DA169ECB-CB66-445C-8C3C-1E6E8EFF9103}" srcOrd="3" destOrd="0" presId="urn:microsoft.com/office/officeart/2005/8/layout/hList7"/>
    <dgm:cxn modelId="{4C7BDFED-CE26-4877-8BB5-08DBA00E2638}" type="presParOf" srcId="{59F941C7-33A0-47E3-AE9E-D0AC82119116}" destId="{AA4896FA-CF4A-4386-9532-F53DB529252D}" srcOrd="4" destOrd="0" presId="urn:microsoft.com/office/officeart/2005/8/layout/hList7"/>
    <dgm:cxn modelId="{BA1BBF72-C7B6-45E1-B58B-AEC2BC92A2A1}" type="presParOf" srcId="{AA4896FA-CF4A-4386-9532-F53DB529252D}" destId="{7DA71D2B-06E7-4253-8F0A-7A5C1176C6FD}" srcOrd="0" destOrd="0" presId="urn:microsoft.com/office/officeart/2005/8/layout/hList7"/>
    <dgm:cxn modelId="{07354E55-149E-4A8D-8E49-5E460A742CD2}" type="presParOf" srcId="{AA4896FA-CF4A-4386-9532-F53DB529252D}" destId="{CFD35F1B-7D0C-4EE2-A1D5-742D350824FC}" srcOrd="1" destOrd="0" presId="urn:microsoft.com/office/officeart/2005/8/layout/hList7"/>
    <dgm:cxn modelId="{38C770EA-A5E9-417D-B8CB-EC04E7829CB2}" type="presParOf" srcId="{AA4896FA-CF4A-4386-9532-F53DB529252D}" destId="{0AFB64E5-625D-4D44-9313-829579C83BF8}" srcOrd="2" destOrd="0" presId="urn:microsoft.com/office/officeart/2005/8/layout/hList7"/>
    <dgm:cxn modelId="{2E484667-9760-4869-A151-9DE4CCBF636A}" type="presParOf" srcId="{AA4896FA-CF4A-4386-9532-F53DB529252D}" destId="{13302941-2B26-4AD5-81BD-7C00878CF5D3}" srcOrd="3" destOrd="0" presId="urn:microsoft.com/office/officeart/2005/8/layout/hList7"/>
    <dgm:cxn modelId="{B1D36A96-5D1E-4198-B16C-B37678672C8A}" type="presParOf" srcId="{59F941C7-33A0-47E3-AE9E-D0AC82119116}" destId="{325BD2AB-83CD-44AE-883D-A4F0C7293113}" srcOrd="5" destOrd="0" presId="urn:microsoft.com/office/officeart/2005/8/layout/hList7"/>
    <dgm:cxn modelId="{D660E17C-FD8A-4EFD-B2BF-9FFF8BAAFF12}" type="presParOf" srcId="{59F941C7-33A0-47E3-AE9E-D0AC82119116}" destId="{ACF13CB6-2286-41ED-B281-46EE03D2780D}" srcOrd="6" destOrd="0" presId="urn:microsoft.com/office/officeart/2005/8/layout/hList7"/>
    <dgm:cxn modelId="{BCF88AFA-A936-48F6-BB21-2AF285AE2909}" type="presParOf" srcId="{ACF13CB6-2286-41ED-B281-46EE03D2780D}" destId="{D67CCC08-3FE0-4B78-8A48-194495B3BD55}" srcOrd="0" destOrd="0" presId="urn:microsoft.com/office/officeart/2005/8/layout/hList7"/>
    <dgm:cxn modelId="{C384FC17-1C79-402B-9E6D-609A3EF5A6F8}" type="presParOf" srcId="{ACF13CB6-2286-41ED-B281-46EE03D2780D}" destId="{DE2A76CC-849D-44C4-92E9-02D1C4B1A4E4}" srcOrd="1" destOrd="0" presId="urn:microsoft.com/office/officeart/2005/8/layout/hList7"/>
    <dgm:cxn modelId="{D6D65C12-B64E-473E-902C-CA5C05D24A9E}" type="presParOf" srcId="{ACF13CB6-2286-41ED-B281-46EE03D2780D}" destId="{424ACF5B-21D2-4419-805A-4FFA7CD70756}" srcOrd="2" destOrd="0" presId="urn:microsoft.com/office/officeart/2005/8/layout/hList7"/>
    <dgm:cxn modelId="{B73CDADD-5E8E-4777-9E88-898AAEA8A46D}" type="presParOf" srcId="{ACF13CB6-2286-41ED-B281-46EE03D2780D}" destId="{DE141615-B62F-4715-97AC-5C4DCBC7B108}" srcOrd="3" destOrd="0" presId="urn:microsoft.com/office/officeart/2005/8/layout/hList7"/>
    <dgm:cxn modelId="{9DA0BB74-BA9B-4A8E-821A-C22C1C6CAABD}" type="presParOf" srcId="{59F941C7-33A0-47E3-AE9E-D0AC82119116}" destId="{EB73C86B-0278-44B5-A130-DD02FEF8CE11}" srcOrd="7" destOrd="0" presId="urn:microsoft.com/office/officeart/2005/8/layout/hList7"/>
    <dgm:cxn modelId="{38285F72-F304-4013-AFDC-AAD7B940BC6E}" type="presParOf" srcId="{59F941C7-33A0-47E3-AE9E-D0AC82119116}" destId="{73229293-A4F6-4822-8080-C68077698EDA}" srcOrd="8" destOrd="0" presId="urn:microsoft.com/office/officeart/2005/8/layout/hList7"/>
    <dgm:cxn modelId="{E8A23F44-EA63-4B7C-82B3-9D5413192F92}" type="presParOf" srcId="{73229293-A4F6-4822-8080-C68077698EDA}" destId="{5CAFE332-33F1-4898-9CB5-008EAB371977}" srcOrd="0" destOrd="0" presId="urn:microsoft.com/office/officeart/2005/8/layout/hList7"/>
    <dgm:cxn modelId="{DC44B37B-32A7-4FD9-8752-C66BA4131242}" type="presParOf" srcId="{73229293-A4F6-4822-8080-C68077698EDA}" destId="{BCF47ABD-16C5-45B5-A220-E57EDF6C8DFE}" srcOrd="1" destOrd="0" presId="urn:microsoft.com/office/officeart/2005/8/layout/hList7"/>
    <dgm:cxn modelId="{7A2A3675-C35C-4E30-A040-7884D4AFB8D5}" type="presParOf" srcId="{73229293-A4F6-4822-8080-C68077698EDA}" destId="{88CFE755-5EBC-4B7E-A9A5-EDFCC52262BC}" srcOrd="2" destOrd="0" presId="urn:microsoft.com/office/officeart/2005/8/layout/hList7"/>
    <dgm:cxn modelId="{28338225-142F-4886-9873-FF462C4A0F27}" type="presParOf" srcId="{73229293-A4F6-4822-8080-C68077698EDA}" destId="{5D109606-48C9-4ADC-9C11-C07805218C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62F30F-3D4D-40B5-B788-31D1F00CA4C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6E5C8-8A48-4F5E-BBCE-7552A9EF8C25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Одредбе закона које могу произвести негативне последице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9FCC9B6-B028-430E-B758-2E00EA11EFDC}" type="parTrans" cxnId="{6E67A30C-3D7A-4646-861A-29027E2CA6FE}">
      <dgm:prSet/>
      <dgm:spPr/>
      <dgm:t>
        <a:bodyPr/>
        <a:lstStyle/>
        <a:p>
          <a:endParaRPr lang="en-US"/>
        </a:p>
      </dgm:t>
    </dgm:pt>
    <dgm:pt modelId="{87B0BF77-A033-4028-856D-3C72297F3264}" type="sibTrans" cxnId="{6E67A30C-3D7A-4646-861A-29027E2CA6F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DE8DDB9-9772-4524-BB7E-C4327919A88D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1700" dirty="0" smtClean="0">
              <a:solidFill>
                <a:schemeClr val="tx2">
                  <a:lumMod val="75000"/>
                </a:schemeClr>
              </a:solidFill>
            </a:rPr>
            <a:t>Област коју постојећи прописи недовољно уређују </a:t>
          </a:r>
          <a:endParaRPr lang="en-US" sz="1700" dirty="0">
            <a:solidFill>
              <a:schemeClr val="tx2">
                <a:lumMod val="75000"/>
              </a:schemeClr>
            </a:solidFill>
          </a:endParaRPr>
        </a:p>
      </dgm:t>
    </dgm:pt>
    <dgm:pt modelId="{717F8DCC-88DD-4CC0-A6CE-6D30B4FE49BF}" type="parTrans" cxnId="{C1AEBE78-F2B0-4932-80A1-FC0F32A0A0B0}">
      <dgm:prSet/>
      <dgm:spPr/>
      <dgm:t>
        <a:bodyPr/>
        <a:lstStyle/>
        <a:p>
          <a:endParaRPr lang="en-US"/>
        </a:p>
      </dgm:t>
    </dgm:pt>
    <dgm:pt modelId="{89F3DF1F-EDA9-4089-9EAE-7CA62377C175}" type="sibTrans" cxnId="{C1AEBE78-F2B0-4932-80A1-FC0F32A0A0B0}">
      <dgm:prSet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8D077FA-D233-4ECD-B713-EF6F5D15E55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Неусаглашеност прописа 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AE33B869-0A48-4D1A-AAED-1D02EBEB2334}" type="parTrans" cxnId="{2EB69FFB-6AEF-463E-B9A6-45243F23C166}">
      <dgm:prSet/>
      <dgm:spPr/>
      <dgm:t>
        <a:bodyPr/>
        <a:lstStyle/>
        <a:p>
          <a:endParaRPr lang="en-US"/>
        </a:p>
      </dgm:t>
    </dgm:pt>
    <dgm:pt modelId="{E2B9C108-6DEA-487A-BE58-11BA878D8408}" type="sibTrans" cxnId="{2EB69FFB-6AEF-463E-B9A6-45243F23C166}">
      <dgm:prSet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5A830AF-DC34-4A2B-A731-69786FE3D016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Нису донети закони и подзаконски прописи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DFAF84D2-5884-4DDA-A110-98F0FA392231}" type="parTrans" cxnId="{6C6B939D-32E7-4F50-A4F8-BA73FF70FF9F}">
      <dgm:prSet/>
      <dgm:spPr/>
      <dgm:t>
        <a:bodyPr/>
        <a:lstStyle/>
        <a:p>
          <a:endParaRPr lang="en-US"/>
        </a:p>
      </dgm:t>
    </dgm:pt>
    <dgm:pt modelId="{5F5288F7-E404-463E-B0B5-A9163AFB82DF}" type="sibTrans" cxnId="{6C6B939D-32E7-4F50-A4F8-BA73FF70FF9F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7BD22D8-AEA9-403E-B704-7A79E31CC5E6}" type="pres">
      <dgm:prSet presAssocID="{8A62F30F-3D4D-40B5-B788-31D1F00CA4C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4FFFD20-0140-47BF-AE90-5DF2BC62BDC6}" type="pres">
      <dgm:prSet presAssocID="{7436E5C8-8A48-4F5E-BBCE-7552A9EF8C25}" presName="text1" presStyleCnt="0"/>
      <dgm:spPr/>
    </dgm:pt>
    <dgm:pt modelId="{45F0CE92-272B-485E-9A59-416DA7F9AF8C}" type="pres">
      <dgm:prSet presAssocID="{7436E5C8-8A48-4F5E-BBCE-7552A9EF8C25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0836-7937-42AF-BB32-1AD0BAC908D0}" type="pres">
      <dgm:prSet presAssocID="{7436E5C8-8A48-4F5E-BBCE-7552A9EF8C25}" presName="textaccent1" presStyleCnt="0"/>
      <dgm:spPr/>
    </dgm:pt>
    <dgm:pt modelId="{949A186F-261D-418C-BE86-DF024E527F16}" type="pres">
      <dgm:prSet presAssocID="{7436E5C8-8A48-4F5E-BBCE-7552A9EF8C25}" presName="accentRepeatNode" presStyleLbl="solidAlignAcc1" presStyleIdx="0" presStyleCnt="8"/>
      <dgm:spPr/>
    </dgm:pt>
    <dgm:pt modelId="{C908FF7D-5B4E-4049-9E07-C18D1E39845E}" type="pres">
      <dgm:prSet presAssocID="{87B0BF77-A033-4028-856D-3C72297F3264}" presName="image1" presStyleCnt="0"/>
      <dgm:spPr/>
    </dgm:pt>
    <dgm:pt modelId="{6383814B-C791-4145-A341-5020B033DFBE}" type="pres">
      <dgm:prSet presAssocID="{87B0BF77-A033-4028-856D-3C72297F3264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E3D603D7-852F-4A8A-A0E6-88E996B98A88}" type="pres">
      <dgm:prSet presAssocID="{87B0BF77-A033-4028-856D-3C72297F3264}" presName="imageaccent1" presStyleCnt="0"/>
      <dgm:spPr/>
    </dgm:pt>
    <dgm:pt modelId="{19747AD4-E00E-4E4B-9002-15DFE567EC75}" type="pres">
      <dgm:prSet presAssocID="{87B0BF77-A033-4028-856D-3C72297F3264}" presName="accentRepeatNode" presStyleLbl="solidAlignAcc1" presStyleIdx="1" presStyleCnt="8"/>
      <dgm:spPr/>
    </dgm:pt>
    <dgm:pt modelId="{3E5D0340-8B31-46FD-87EC-CB74D94008AE}" type="pres">
      <dgm:prSet presAssocID="{8DE8DDB9-9772-4524-BB7E-C4327919A88D}" presName="text2" presStyleCnt="0"/>
      <dgm:spPr/>
    </dgm:pt>
    <dgm:pt modelId="{3EE88574-D14B-457D-95D7-C3A7D6BCF54E}" type="pres">
      <dgm:prSet presAssocID="{8DE8DDB9-9772-4524-BB7E-C4327919A88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5689-F7D8-4732-B3D9-140FC4DB773F}" type="pres">
      <dgm:prSet presAssocID="{8DE8DDB9-9772-4524-BB7E-C4327919A88D}" presName="textaccent2" presStyleCnt="0"/>
      <dgm:spPr/>
    </dgm:pt>
    <dgm:pt modelId="{7A4E17A0-AF41-4B02-94D1-EB2682B155ED}" type="pres">
      <dgm:prSet presAssocID="{8DE8DDB9-9772-4524-BB7E-C4327919A88D}" presName="accentRepeatNode" presStyleLbl="solidAlignAcc1" presStyleIdx="2" presStyleCnt="8"/>
      <dgm:spPr/>
    </dgm:pt>
    <dgm:pt modelId="{968018BE-C951-402C-9DE1-71E827E00417}" type="pres">
      <dgm:prSet presAssocID="{89F3DF1F-EDA9-4089-9EAE-7CA62377C175}" presName="image2" presStyleCnt="0"/>
      <dgm:spPr/>
    </dgm:pt>
    <dgm:pt modelId="{59C83579-0119-40E0-A9CE-17670972112F}" type="pres">
      <dgm:prSet presAssocID="{89F3DF1F-EDA9-4089-9EAE-7CA62377C175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AC1EE910-11ED-471D-9ACF-1915D576B206}" type="pres">
      <dgm:prSet presAssocID="{89F3DF1F-EDA9-4089-9EAE-7CA62377C175}" presName="imageaccent2" presStyleCnt="0"/>
      <dgm:spPr/>
    </dgm:pt>
    <dgm:pt modelId="{5A4B3109-651E-4F05-AC7B-6CD8FDE246BA}" type="pres">
      <dgm:prSet presAssocID="{89F3DF1F-EDA9-4089-9EAE-7CA62377C175}" presName="accentRepeatNode" presStyleLbl="solidAlignAcc1" presStyleIdx="3" presStyleCnt="8"/>
      <dgm:spPr/>
    </dgm:pt>
    <dgm:pt modelId="{90998FBE-31E5-4A56-BF17-B3CDFDC61FA3}" type="pres">
      <dgm:prSet presAssocID="{88D077FA-D233-4ECD-B713-EF6F5D15E55B}" presName="text3" presStyleCnt="0"/>
      <dgm:spPr/>
    </dgm:pt>
    <dgm:pt modelId="{01E463BA-C3FF-439E-B363-911C525537BE}" type="pres">
      <dgm:prSet presAssocID="{88D077FA-D233-4ECD-B713-EF6F5D15E55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4E5E-E486-4B10-90BB-1A19E1C68AB7}" type="pres">
      <dgm:prSet presAssocID="{88D077FA-D233-4ECD-B713-EF6F5D15E55B}" presName="textaccent3" presStyleCnt="0"/>
      <dgm:spPr/>
    </dgm:pt>
    <dgm:pt modelId="{2F1AF32D-CDD3-4F58-8242-2BE71A8A5ADB}" type="pres">
      <dgm:prSet presAssocID="{88D077FA-D233-4ECD-B713-EF6F5D15E55B}" presName="accentRepeatNode" presStyleLbl="solidAlignAcc1" presStyleIdx="4" presStyleCnt="8"/>
      <dgm:spPr/>
    </dgm:pt>
    <dgm:pt modelId="{50A3187D-36B0-47D8-A592-08F3A89254E1}" type="pres">
      <dgm:prSet presAssocID="{E2B9C108-6DEA-487A-BE58-11BA878D8408}" presName="image3" presStyleCnt="0"/>
      <dgm:spPr/>
    </dgm:pt>
    <dgm:pt modelId="{DA4F4D07-4BDD-4A2C-A0F7-5A9E5C31E2AD}" type="pres">
      <dgm:prSet presAssocID="{E2B9C108-6DEA-487A-BE58-11BA878D8408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ECD90F01-6207-40FD-BEC7-7C39B258EE6D}" type="pres">
      <dgm:prSet presAssocID="{E2B9C108-6DEA-487A-BE58-11BA878D8408}" presName="imageaccent3" presStyleCnt="0"/>
      <dgm:spPr/>
    </dgm:pt>
    <dgm:pt modelId="{CFE12C93-6C08-4DBB-BC50-456A6614C6D7}" type="pres">
      <dgm:prSet presAssocID="{E2B9C108-6DEA-487A-BE58-11BA878D8408}" presName="accentRepeatNode" presStyleLbl="solidAlignAcc1" presStyleIdx="5" presStyleCnt="8"/>
      <dgm:spPr/>
    </dgm:pt>
    <dgm:pt modelId="{116599F4-C95B-4505-ABD0-CF445327739E}" type="pres">
      <dgm:prSet presAssocID="{85A830AF-DC34-4A2B-A731-69786FE3D016}" presName="text4" presStyleCnt="0"/>
      <dgm:spPr/>
    </dgm:pt>
    <dgm:pt modelId="{71B82CD1-C678-40BA-8D56-A3A7DC3D750E}" type="pres">
      <dgm:prSet presAssocID="{85A830AF-DC34-4A2B-A731-69786FE3D01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3C7DC-C4E9-4FD9-A24A-7F60CE357947}" type="pres">
      <dgm:prSet presAssocID="{85A830AF-DC34-4A2B-A731-69786FE3D016}" presName="textaccent4" presStyleCnt="0"/>
      <dgm:spPr/>
    </dgm:pt>
    <dgm:pt modelId="{03C88109-C8D5-48D3-B80D-DA30E0F731D2}" type="pres">
      <dgm:prSet presAssocID="{85A830AF-DC34-4A2B-A731-69786FE3D016}" presName="accentRepeatNode" presStyleLbl="solidAlignAcc1" presStyleIdx="6" presStyleCnt="8"/>
      <dgm:spPr/>
    </dgm:pt>
    <dgm:pt modelId="{1B014AC2-E045-4D05-BE5C-617592D97B24}" type="pres">
      <dgm:prSet presAssocID="{5F5288F7-E404-463E-B0B5-A9163AFB82DF}" presName="image4" presStyleCnt="0"/>
      <dgm:spPr/>
    </dgm:pt>
    <dgm:pt modelId="{20918F25-29E0-48CC-9A42-A386F2452F3A}" type="pres">
      <dgm:prSet presAssocID="{5F5288F7-E404-463E-B0B5-A9163AFB82DF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5390E032-858B-4EC6-A5C3-D8F921ABAE9C}" type="pres">
      <dgm:prSet presAssocID="{5F5288F7-E404-463E-B0B5-A9163AFB82DF}" presName="imageaccent4" presStyleCnt="0"/>
      <dgm:spPr/>
    </dgm:pt>
    <dgm:pt modelId="{C9F9DF28-9215-422C-861D-C8233F7FB73F}" type="pres">
      <dgm:prSet presAssocID="{5F5288F7-E404-463E-B0B5-A9163AFB82DF}" presName="accentRepeatNode" presStyleLbl="solidAlignAcc1" presStyleIdx="7" presStyleCnt="8"/>
      <dgm:spPr/>
    </dgm:pt>
  </dgm:ptLst>
  <dgm:cxnLst>
    <dgm:cxn modelId="{BB7F5A1D-EE70-4E84-BCF4-C603D2ED15CE}" type="presOf" srcId="{89F3DF1F-EDA9-4089-9EAE-7CA62377C175}" destId="{59C83579-0119-40E0-A9CE-17670972112F}" srcOrd="0" destOrd="0" presId="urn:microsoft.com/office/officeart/2008/layout/HexagonCluster"/>
    <dgm:cxn modelId="{F4EAC6D1-86E0-48F4-8386-4C0AE5213D3D}" type="presOf" srcId="{7436E5C8-8A48-4F5E-BBCE-7552A9EF8C25}" destId="{45F0CE92-272B-485E-9A59-416DA7F9AF8C}" srcOrd="0" destOrd="0" presId="urn:microsoft.com/office/officeart/2008/layout/HexagonCluster"/>
    <dgm:cxn modelId="{6E67A30C-3D7A-4646-861A-29027E2CA6FE}" srcId="{8A62F30F-3D4D-40B5-B788-31D1F00CA4C6}" destId="{7436E5C8-8A48-4F5E-BBCE-7552A9EF8C25}" srcOrd="0" destOrd="0" parTransId="{39FCC9B6-B028-430E-B758-2E00EA11EFDC}" sibTransId="{87B0BF77-A033-4028-856D-3C72297F3264}"/>
    <dgm:cxn modelId="{2EB69FFB-6AEF-463E-B9A6-45243F23C166}" srcId="{8A62F30F-3D4D-40B5-B788-31D1F00CA4C6}" destId="{88D077FA-D233-4ECD-B713-EF6F5D15E55B}" srcOrd="2" destOrd="0" parTransId="{AE33B869-0A48-4D1A-AAED-1D02EBEB2334}" sibTransId="{E2B9C108-6DEA-487A-BE58-11BA878D8408}"/>
    <dgm:cxn modelId="{AE9175D6-7AA5-4A8B-806F-7D0EA93B986E}" type="presOf" srcId="{8A62F30F-3D4D-40B5-B788-31D1F00CA4C6}" destId="{67BD22D8-AEA9-403E-B704-7A79E31CC5E6}" srcOrd="0" destOrd="0" presId="urn:microsoft.com/office/officeart/2008/layout/HexagonCluster"/>
    <dgm:cxn modelId="{FA3254D7-311C-49F8-99E3-B2DC5DC8C65F}" type="presOf" srcId="{E2B9C108-6DEA-487A-BE58-11BA878D8408}" destId="{DA4F4D07-4BDD-4A2C-A0F7-5A9E5C31E2AD}" srcOrd="0" destOrd="0" presId="urn:microsoft.com/office/officeart/2008/layout/HexagonCluster"/>
    <dgm:cxn modelId="{3C600171-DDBB-444D-9D46-B9163D3CC583}" type="presOf" srcId="{88D077FA-D233-4ECD-B713-EF6F5D15E55B}" destId="{01E463BA-C3FF-439E-B363-911C525537BE}" srcOrd="0" destOrd="0" presId="urn:microsoft.com/office/officeart/2008/layout/HexagonCluster"/>
    <dgm:cxn modelId="{49DEE26B-B7D0-413C-AA32-27DA42AF1A0A}" type="presOf" srcId="{85A830AF-DC34-4A2B-A731-69786FE3D016}" destId="{71B82CD1-C678-40BA-8D56-A3A7DC3D750E}" srcOrd="0" destOrd="0" presId="urn:microsoft.com/office/officeart/2008/layout/HexagonCluster"/>
    <dgm:cxn modelId="{81855B1D-939C-4AC4-B937-0751BD2C545F}" type="presOf" srcId="{87B0BF77-A033-4028-856D-3C72297F3264}" destId="{6383814B-C791-4145-A341-5020B033DFBE}" srcOrd="0" destOrd="0" presId="urn:microsoft.com/office/officeart/2008/layout/HexagonCluster"/>
    <dgm:cxn modelId="{29EE0B25-7F65-4462-B797-BC78DBE9FFB3}" type="presOf" srcId="{8DE8DDB9-9772-4524-BB7E-C4327919A88D}" destId="{3EE88574-D14B-457D-95D7-C3A7D6BCF54E}" srcOrd="0" destOrd="0" presId="urn:microsoft.com/office/officeart/2008/layout/HexagonCluster"/>
    <dgm:cxn modelId="{AEC8132E-052B-4DEF-92CA-0A23C7886017}" type="presOf" srcId="{5F5288F7-E404-463E-B0B5-A9163AFB82DF}" destId="{20918F25-29E0-48CC-9A42-A386F2452F3A}" srcOrd="0" destOrd="0" presId="urn:microsoft.com/office/officeart/2008/layout/HexagonCluster"/>
    <dgm:cxn modelId="{C1AEBE78-F2B0-4932-80A1-FC0F32A0A0B0}" srcId="{8A62F30F-3D4D-40B5-B788-31D1F00CA4C6}" destId="{8DE8DDB9-9772-4524-BB7E-C4327919A88D}" srcOrd="1" destOrd="0" parTransId="{717F8DCC-88DD-4CC0-A6CE-6D30B4FE49BF}" sibTransId="{89F3DF1F-EDA9-4089-9EAE-7CA62377C175}"/>
    <dgm:cxn modelId="{6C6B939D-32E7-4F50-A4F8-BA73FF70FF9F}" srcId="{8A62F30F-3D4D-40B5-B788-31D1F00CA4C6}" destId="{85A830AF-DC34-4A2B-A731-69786FE3D016}" srcOrd="3" destOrd="0" parTransId="{DFAF84D2-5884-4DDA-A110-98F0FA392231}" sibTransId="{5F5288F7-E404-463E-B0B5-A9163AFB82DF}"/>
    <dgm:cxn modelId="{FB61CF9C-6BD0-425C-BC0F-33BF5885AE66}" type="presParOf" srcId="{67BD22D8-AEA9-403E-B704-7A79E31CC5E6}" destId="{B4FFFD20-0140-47BF-AE90-5DF2BC62BDC6}" srcOrd="0" destOrd="0" presId="urn:microsoft.com/office/officeart/2008/layout/HexagonCluster"/>
    <dgm:cxn modelId="{CED4647F-753F-44C7-A937-C49FD63F176B}" type="presParOf" srcId="{B4FFFD20-0140-47BF-AE90-5DF2BC62BDC6}" destId="{45F0CE92-272B-485E-9A59-416DA7F9AF8C}" srcOrd="0" destOrd="0" presId="urn:microsoft.com/office/officeart/2008/layout/HexagonCluster"/>
    <dgm:cxn modelId="{616435FF-F9FB-4754-AC92-917A3AD21D4B}" type="presParOf" srcId="{67BD22D8-AEA9-403E-B704-7A79E31CC5E6}" destId="{B5740836-7937-42AF-BB32-1AD0BAC908D0}" srcOrd="1" destOrd="0" presId="urn:microsoft.com/office/officeart/2008/layout/HexagonCluster"/>
    <dgm:cxn modelId="{42143671-F167-4978-AB24-657336B65711}" type="presParOf" srcId="{B5740836-7937-42AF-BB32-1AD0BAC908D0}" destId="{949A186F-261D-418C-BE86-DF024E527F16}" srcOrd="0" destOrd="0" presId="urn:microsoft.com/office/officeart/2008/layout/HexagonCluster"/>
    <dgm:cxn modelId="{F3CFBD50-900F-487F-BCCA-D55220144362}" type="presParOf" srcId="{67BD22D8-AEA9-403E-B704-7A79E31CC5E6}" destId="{C908FF7D-5B4E-4049-9E07-C18D1E39845E}" srcOrd="2" destOrd="0" presId="urn:microsoft.com/office/officeart/2008/layout/HexagonCluster"/>
    <dgm:cxn modelId="{A320402B-5360-4BB2-B6FF-675BA59F9BA4}" type="presParOf" srcId="{C908FF7D-5B4E-4049-9E07-C18D1E39845E}" destId="{6383814B-C791-4145-A341-5020B033DFBE}" srcOrd="0" destOrd="0" presId="urn:microsoft.com/office/officeart/2008/layout/HexagonCluster"/>
    <dgm:cxn modelId="{CECF719E-AAEE-4528-A5CA-E872A29284E5}" type="presParOf" srcId="{67BD22D8-AEA9-403E-B704-7A79E31CC5E6}" destId="{E3D603D7-852F-4A8A-A0E6-88E996B98A88}" srcOrd="3" destOrd="0" presId="urn:microsoft.com/office/officeart/2008/layout/HexagonCluster"/>
    <dgm:cxn modelId="{FE1F36C0-12B4-4BFC-B76B-D99ADF8C2D0C}" type="presParOf" srcId="{E3D603D7-852F-4A8A-A0E6-88E996B98A88}" destId="{19747AD4-E00E-4E4B-9002-15DFE567EC75}" srcOrd="0" destOrd="0" presId="urn:microsoft.com/office/officeart/2008/layout/HexagonCluster"/>
    <dgm:cxn modelId="{C4D22440-EC65-40E7-B924-B19373DAB9C9}" type="presParOf" srcId="{67BD22D8-AEA9-403E-B704-7A79E31CC5E6}" destId="{3E5D0340-8B31-46FD-87EC-CB74D94008AE}" srcOrd="4" destOrd="0" presId="urn:microsoft.com/office/officeart/2008/layout/HexagonCluster"/>
    <dgm:cxn modelId="{FC87DBB0-9A8D-4853-8D55-5015625D7607}" type="presParOf" srcId="{3E5D0340-8B31-46FD-87EC-CB74D94008AE}" destId="{3EE88574-D14B-457D-95D7-C3A7D6BCF54E}" srcOrd="0" destOrd="0" presId="urn:microsoft.com/office/officeart/2008/layout/HexagonCluster"/>
    <dgm:cxn modelId="{1ED47337-AAA1-419E-89C5-F18EF82DEA7B}" type="presParOf" srcId="{67BD22D8-AEA9-403E-B704-7A79E31CC5E6}" destId="{A90D5689-F7D8-4732-B3D9-140FC4DB773F}" srcOrd="5" destOrd="0" presId="urn:microsoft.com/office/officeart/2008/layout/HexagonCluster"/>
    <dgm:cxn modelId="{68891CAA-DA9B-483D-86AA-E6023E2842A6}" type="presParOf" srcId="{A90D5689-F7D8-4732-B3D9-140FC4DB773F}" destId="{7A4E17A0-AF41-4B02-94D1-EB2682B155ED}" srcOrd="0" destOrd="0" presId="urn:microsoft.com/office/officeart/2008/layout/HexagonCluster"/>
    <dgm:cxn modelId="{470AFFEA-FB19-4E86-8A11-91DAB439DE49}" type="presParOf" srcId="{67BD22D8-AEA9-403E-B704-7A79E31CC5E6}" destId="{968018BE-C951-402C-9DE1-71E827E00417}" srcOrd="6" destOrd="0" presId="urn:microsoft.com/office/officeart/2008/layout/HexagonCluster"/>
    <dgm:cxn modelId="{B7AA17A3-CC15-4520-9A17-43A86384892A}" type="presParOf" srcId="{968018BE-C951-402C-9DE1-71E827E00417}" destId="{59C83579-0119-40E0-A9CE-17670972112F}" srcOrd="0" destOrd="0" presId="urn:microsoft.com/office/officeart/2008/layout/HexagonCluster"/>
    <dgm:cxn modelId="{D635788E-09E5-4C07-807B-95BAE7768197}" type="presParOf" srcId="{67BD22D8-AEA9-403E-B704-7A79E31CC5E6}" destId="{AC1EE910-11ED-471D-9ACF-1915D576B206}" srcOrd="7" destOrd="0" presId="urn:microsoft.com/office/officeart/2008/layout/HexagonCluster"/>
    <dgm:cxn modelId="{B51DF0CC-68E2-4667-BBBD-254AF8F57E4E}" type="presParOf" srcId="{AC1EE910-11ED-471D-9ACF-1915D576B206}" destId="{5A4B3109-651E-4F05-AC7B-6CD8FDE246BA}" srcOrd="0" destOrd="0" presId="urn:microsoft.com/office/officeart/2008/layout/HexagonCluster"/>
    <dgm:cxn modelId="{CA2358DD-BE88-4719-85DF-812D4BC14092}" type="presParOf" srcId="{67BD22D8-AEA9-403E-B704-7A79E31CC5E6}" destId="{90998FBE-31E5-4A56-BF17-B3CDFDC61FA3}" srcOrd="8" destOrd="0" presId="urn:microsoft.com/office/officeart/2008/layout/HexagonCluster"/>
    <dgm:cxn modelId="{5796C8D7-CF9D-4341-BA59-399E0DDCB03A}" type="presParOf" srcId="{90998FBE-31E5-4A56-BF17-B3CDFDC61FA3}" destId="{01E463BA-C3FF-439E-B363-911C525537BE}" srcOrd="0" destOrd="0" presId="urn:microsoft.com/office/officeart/2008/layout/HexagonCluster"/>
    <dgm:cxn modelId="{67E0EF0B-E035-4BD1-BA61-07D5B050DB96}" type="presParOf" srcId="{67BD22D8-AEA9-403E-B704-7A79E31CC5E6}" destId="{70184E5E-E486-4B10-90BB-1A19E1C68AB7}" srcOrd="9" destOrd="0" presId="urn:microsoft.com/office/officeart/2008/layout/HexagonCluster"/>
    <dgm:cxn modelId="{0FC5E8A2-4989-4947-B23E-5EFA63312A29}" type="presParOf" srcId="{70184E5E-E486-4B10-90BB-1A19E1C68AB7}" destId="{2F1AF32D-CDD3-4F58-8242-2BE71A8A5ADB}" srcOrd="0" destOrd="0" presId="urn:microsoft.com/office/officeart/2008/layout/HexagonCluster"/>
    <dgm:cxn modelId="{2A60D4EA-7690-4770-A0DD-2C5AB2ED4F4F}" type="presParOf" srcId="{67BD22D8-AEA9-403E-B704-7A79E31CC5E6}" destId="{50A3187D-36B0-47D8-A592-08F3A89254E1}" srcOrd="10" destOrd="0" presId="urn:microsoft.com/office/officeart/2008/layout/HexagonCluster"/>
    <dgm:cxn modelId="{5A2E0C71-8554-4687-8CD6-525CE32D9585}" type="presParOf" srcId="{50A3187D-36B0-47D8-A592-08F3A89254E1}" destId="{DA4F4D07-4BDD-4A2C-A0F7-5A9E5C31E2AD}" srcOrd="0" destOrd="0" presId="urn:microsoft.com/office/officeart/2008/layout/HexagonCluster"/>
    <dgm:cxn modelId="{3AD45E97-C7C9-4A35-BCE0-42876DFE40E0}" type="presParOf" srcId="{67BD22D8-AEA9-403E-B704-7A79E31CC5E6}" destId="{ECD90F01-6207-40FD-BEC7-7C39B258EE6D}" srcOrd="11" destOrd="0" presId="urn:microsoft.com/office/officeart/2008/layout/HexagonCluster"/>
    <dgm:cxn modelId="{FF5484B2-2E00-48A2-8310-5102446CF2E4}" type="presParOf" srcId="{ECD90F01-6207-40FD-BEC7-7C39B258EE6D}" destId="{CFE12C93-6C08-4DBB-BC50-456A6614C6D7}" srcOrd="0" destOrd="0" presId="urn:microsoft.com/office/officeart/2008/layout/HexagonCluster"/>
    <dgm:cxn modelId="{BAE929D5-819E-4A2C-87C3-4F099CD65E7C}" type="presParOf" srcId="{67BD22D8-AEA9-403E-B704-7A79E31CC5E6}" destId="{116599F4-C95B-4505-ABD0-CF445327739E}" srcOrd="12" destOrd="0" presId="urn:microsoft.com/office/officeart/2008/layout/HexagonCluster"/>
    <dgm:cxn modelId="{D9B9C61B-DC8A-4BF7-B333-9BF71AC5B730}" type="presParOf" srcId="{116599F4-C95B-4505-ABD0-CF445327739E}" destId="{71B82CD1-C678-40BA-8D56-A3A7DC3D750E}" srcOrd="0" destOrd="0" presId="urn:microsoft.com/office/officeart/2008/layout/HexagonCluster"/>
    <dgm:cxn modelId="{4CD8F217-B4F7-4BAF-B11A-B0E6B1059CC0}" type="presParOf" srcId="{67BD22D8-AEA9-403E-B704-7A79E31CC5E6}" destId="{D5F3C7DC-C4E9-4FD9-A24A-7F60CE357947}" srcOrd="13" destOrd="0" presId="urn:microsoft.com/office/officeart/2008/layout/HexagonCluster"/>
    <dgm:cxn modelId="{067002DA-1B6F-4DC5-89D4-4B8DF3F1C790}" type="presParOf" srcId="{D5F3C7DC-C4E9-4FD9-A24A-7F60CE357947}" destId="{03C88109-C8D5-48D3-B80D-DA30E0F731D2}" srcOrd="0" destOrd="0" presId="urn:microsoft.com/office/officeart/2008/layout/HexagonCluster"/>
    <dgm:cxn modelId="{6C6BBC4C-64ED-46B7-8B7B-B2A193E543AD}" type="presParOf" srcId="{67BD22D8-AEA9-403E-B704-7A79E31CC5E6}" destId="{1B014AC2-E045-4D05-BE5C-617592D97B24}" srcOrd="14" destOrd="0" presId="urn:microsoft.com/office/officeart/2008/layout/HexagonCluster"/>
    <dgm:cxn modelId="{C7695290-8FD7-4232-B353-6F4048471A9B}" type="presParOf" srcId="{1B014AC2-E045-4D05-BE5C-617592D97B24}" destId="{20918F25-29E0-48CC-9A42-A386F2452F3A}" srcOrd="0" destOrd="0" presId="urn:microsoft.com/office/officeart/2008/layout/HexagonCluster"/>
    <dgm:cxn modelId="{6807629D-438F-48F4-9920-D1E439D7B87E}" type="presParOf" srcId="{67BD22D8-AEA9-403E-B704-7A79E31CC5E6}" destId="{5390E032-858B-4EC6-A5C3-D8F921ABAE9C}" srcOrd="15" destOrd="0" presId="urn:microsoft.com/office/officeart/2008/layout/HexagonCluster"/>
    <dgm:cxn modelId="{F2DB8436-C180-4CCB-A329-3EE92049E775}" type="presParOf" srcId="{5390E032-858B-4EC6-A5C3-D8F921ABAE9C}" destId="{C9F9DF28-9215-422C-861D-C8233F7FB73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B0124-ABC2-4F3E-91D3-A6E1E04934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D36695-D169-4985-B625-3168BC6078A3}">
      <dgm:prSet phldrT="[Text]" custT="1"/>
      <dgm:spPr/>
      <dgm:t>
        <a:bodyPr/>
        <a:lstStyle/>
        <a:p>
          <a:pPr algn="ctr"/>
          <a:r>
            <a:rPr lang="sr-Cyrl-RS" sz="2600" dirty="0" smtClean="0">
              <a:solidFill>
                <a:schemeClr val="tx2">
                  <a:lumMod val="75000"/>
                </a:schemeClr>
              </a:solidFill>
            </a:rPr>
            <a:t>4,1 </a:t>
          </a:r>
          <a:r>
            <a:rPr lang="sr-Cyrl-RS" sz="2300" dirty="0" smtClean="0">
              <a:solidFill>
                <a:schemeClr val="tx2">
                  <a:lumMod val="75000"/>
                </a:schemeClr>
              </a:solidFill>
            </a:rPr>
            <a:t>милијарда динара </a:t>
          </a:r>
          <a:endParaRPr lang="en-GB" sz="2300" dirty="0">
            <a:solidFill>
              <a:schemeClr val="tx2">
                <a:lumMod val="75000"/>
              </a:schemeClr>
            </a:solidFill>
          </a:endParaRPr>
        </a:p>
      </dgm:t>
    </dgm:pt>
    <dgm:pt modelId="{4F56CCAA-45C2-438D-A74D-52FBCFD817CA}" type="parTrans" cxnId="{76D443C7-92DB-4EF0-863E-C7128CDDDA2C}">
      <dgm:prSet/>
      <dgm:spPr/>
      <dgm:t>
        <a:bodyPr/>
        <a:lstStyle/>
        <a:p>
          <a:endParaRPr lang="en-GB"/>
        </a:p>
      </dgm:t>
    </dgm:pt>
    <dgm:pt modelId="{478EADE3-F1FB-4386-8D56-720B125922B8}" type="sibTrans" cxnId="{76D443C7-92DB-4EF0-863E-C7128CDDDA2C}">
      <dgm:prSet/>
      <dgm:spPr/>
      <dgm:t>
        <a:bodyPr/>
        <a:lstStyle/>
        <a:p>
          <a:endParaRPr lang="en-GB"/>
        </a:p>
      </dgm:t>
    </dgm:pt>
    <dgm:pt modelId="{73B30688-BAEF-44B0-BF9D-85A3980628C1}">
      <dgm:prSet phldrT="[Text]" custT="1"/>
      <dgm:spPr/>
      <dgm:t>
        <a:bodyPr/>
        <a:lstStyle/>
        <a:p>
          <a:pPr algn="ctr"/>
          <a:r>
            <a:rPr lang="sr-Cyrl-RS" sz="2600" dirty="0" smtClean="0">
              <a:solidFill>
                <a:schemeClr val="tx2">
                  <a:lumMod val="75000"/>
                </a:schemeClr>
              </a:solidFill>
            </a:rPr>
            <a:t>7,6 милијарди динара </a:t>
          </a:r>
          <a:endParaRPr lang="en-GB" sz="2600" dirty="0">
            <a:solidFill>
              <a:schemeClr val="tx2">
                <a:lumMod val="75000"/>
              </a:schemeClr>
            </a:solidFill>
          </a:endParaRPr>
        </a:p>
      </dgm:t>
    </dgm:pt>
    <dgm:pt modelId="{E47FFDF6-AD6D-43E4-B305-2B799E2FDFB3}" type="parTrans" cxnId="{0D7CD7E3-3696-4A11-B32A-544A03D4ABD8}">
      <dgm:prSet/>
      <dgm:spPr/>
      <dgm:t>
        <a:bodyPr/>
        <a:lstStyle/>
        <a:p>
          <a:endParaRPr lang="en-GB"/>
        </a:p>
      </dgm:t>
    </dgm:pt>
    <dgm:pt modelId="{28918C7D-F94A-4715-8883-C4BA6D137F27}" type="sibTrans" cxnId="{0D7CD7E3-3696-4A11-B32A-544A03D4ABD8}">
      <dgm:prSet/>
      <dgm:spPr/>
      <dgm:t>
        <a:bodyPr/>
        <a:lstStyle/>
        <a:p>
          <a:endParaRPr lang="en-GB"/>
        </a:p>
      </dgm:t>
    </dgm:pt>
    <dgm:pt modelId="{05020D12-579B-4701-B112-14D2ADFC2DB3}" type="pres">
      <dgm:prSet presAssocID="{1D0B0124-ABC2-4F3E-91D3-A6E1E04934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BCF577-F0B2-4724-AE7C-107ADE948EAA}" type="pres">
      <dgm:prSet presAssocID="{20D36695-D169-4985-B625-3168BC6078A3}" presName="circ1" presStyleLbl="vennNode1" presStyleIdx="0" presStyleCnt="2" custScaleX="47913" custScaleY="28523" custLinFactNeighborX="-13992" custLinFactNeighborY="15164"/>
      <dgm:spPr/>
      <dgm:t>
        <a:bodyPr/>
        <a:lstStyle/>
        <a:p>
          <a:endParaRPr lang="en-GB"/>
        </a:p>
      </dgm:t>
    </dgm:pt>
    <dgm:pt modelId="{60EF4DE3-989C-4910-990C-169984205C44}" type="pres">
      <dgm:prSet presAssocID="{20D36695-D169-4985-B625-3168BC6078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2AF3B3-58F3-4DA0-B9A2-A0330AE046B9}" type="pres">
      <dgm:prSet presAssocID="{73B30688-BAEF-44B0-BF9D-85A3980628C1}" presName="circ2" presStyleLbl="vennNode1" presStyleIdx="1" presStyleCnt="2" custScaleX="53278" custScaleY="29640" custLinFactNeighborX="-87716" custLinFactNeighborY="-33338"/>
      <dgm:spPr/>
      <dgm:t>
        <a:bodyPr/>
        <a:lstStyle/>
        <a:p>
          <a:endParaRPr lang="en-GB"/>
        </a:p>
      </dgm:t>
    </dgm:pt>
    <dgm:pt modelId="{A86278E3-B718-43E9-AEB3-BB06A98AB4F4}" type="pres">
      <dgm:prSet presAssocID="{73B30688-BAEF-44B0-BF9D-85A3980628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342FBA-2C21-48F3-9765-6F33BE006A04}" type="presOf" srcId="{1D0B0124-ABC2-4F3E-91D3-A6E1E049340A}" destId="{05020D12-579B-4701-B112-14D2ADFC2DB3}" srcOrd="0" destOrd="0" presId="urn:microsoft.com/office/officeart/2005/8/layout/venn1"/>
    <dgm:cxn modelId="{76D443C7-92DB-4EF0-863E-C7128CDDDA2C}" srcId="{1D0B0124-ABC2-4F3E-91D3-A6E1E049340A}" destId="{20D36695-D169-4985-B625-3168BC6078A3}" srcOrd="0" destOrd="0" parTransId="{4F56CCAA-45C2-438D-A74D-52FBCFD817CA}" sibTransId="{478EADE3-F1FB-4386-8D56-720B125922B8}"/>
    <dgm:cxn modelId="{0183662D-8257-401D-900A-AB5E8DF4E71E}" type="presOf" srcId="{73B30688-BAEF-44B0-BF9D-85A3980628C1}" destId="{A86278E3-B718-43E9-AEB3-BB06A98AB4F4}" srcOrd="1" destOrd="0" presId="urn:microsoft.com/office/officeart/2005/8/layout/venn1"/>
    <dgm:cxn modelId="{0D7CD7E3-3696-4A11-B32A-544A03D4ABD8}" srcId="{1D0B0124-ABC2-4F3E-91D3-A6E1E049340A}" destId="{73B30688-BAEF-44B0-BF9D-85A3980628C1}" srcOrd="1" destOrd="0" parTransId="{E47FFDF6-AD6D-43E4-B305-2B799E2FDFB3}" sibTransId="{28918C7D-F94A-4715-8883-C4BA6D137F27}"/>
    <dgm:cxn modelId="{F953CED6-0363-4A57-AF08-3E48C0B8A186}" type="presOf" srcId="{20D36695-D169-4985-B625-3168BC6078A3}" destId="{1EBCF577-F0B2-4724-AE7C-107ADE948EAA}" srcOrd="0" destOrd="0" presId="urn:microsoft.com/office/officeart/2005/8/layout/venn1"/>
    <dgm:cxn modelId="{E298164C-7F89-4E4F-A0BB-A505D2B4140F}" type="presOf" srcId="{73B30688-BAEF-44B0-BF9D-85A3980628C1}" destId="{D52AF3B3-58F3-4DA0-B9A2-A0330AE046B9}" srcOrd="0" destOrd="0" presId="urn:microsoft.com/office/officeart/2005/8/layout/venn1"/>
    <dgm:cxn modelId="{380DF1B9-9CFF-4421-B49B-2EE593C079CF}" type="presOf" srcId="{20D36695-D169-4985-B625-3168BC6078A3}" destId="{60EF4DE3-989C-4910-990C-169984205C44}" srcOrd="1" destOrd="0" presId="urn:microsoft.com/office/officeart/2005/8/layout/venn1"/>
    <dgm:cxn modelId="{2AA87487-D33F-4757-9139-2C12AECE463F}" type="presParOf" srcId="{05020D12-579B-4701-B112-14D2ADFC2DB3}" destId="{1EBCF577-F0B2-4724-AE7C-107ADE948EAA}" srcOrd="0" destOrd="0" presId="urn:microsoft.com/office/officeart/2005/8/layout/venn1"/>
    <dgm:cxn modelId="{FE111FBD-6F33-4B18-84BD-51400BDF742E}" type="presParOf" srcId="{05020D12-579B-4701-B112-14D2ADFC2DB3}" destId="{60EF4DE3-989C-4910-990C-169984205C44}" srcOrd="1" destOrd="0" presId="urn:microsoft.com/office/officeart/2005/8/layout/venn1"/>
    <dgm:cxn modelId="{292E6576-C866-422F-9246-4A5DA405EED9}" type="presParOf" srcId="{05020D12-579B-4701-B112-14D2ADFC2DB3}" destId="{D52AF3B3-58F3-4DA0-B9A2-A0330AE046B9}" srcOrd="2" destOrd="0" presId="urn:microsoft.com/office/officeart/2005/8/layout/venn1"/>
    <dgm:cxn modelId="{CE3D5AE4-12FD-4A10-9581-094AFB4CAEAB}" type="presParOf" srcId="{05020D12-579B-4701-B112-14D2ADFC2DB3}" destId="{A86278E3-B718-43E9-AEB3-BB06A98AB4F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501139-9670-4AC6-9231-D8F084A1643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2AAD6-C004-4823-B25B-D66FEBE7675F}">
      <dgm:prSet phldrT="[Text]" custT="1"/>
      <dgm:spPr/>
      <dgm:t>
        <a:bodyPr/>
        <a:lstStyle/>
        <a:p>
          <a:r>
            <a:rPr lang="sr-Cyrl-RS" sz="2000" noProof="0" dirty="0" smtClean="0">
              <a:solidFill>
                <a:schemeClr val="tx2"/>
              </a:solidFill>
            </a:rPr>
            <a:t>Међународне организације врховних ревизорских институција (INTOSAI)</a:t>
          </a:r>
          <a:endParaRPr lang="sr-Cyrl-RS" sz="2000" noProof="0" dirty="0"/>
        </a:p>
      </dgm:t>
    </dgm:pt>
    <dgm:pt modelId="{0097488D-3F1B-435A-A00B-662081334C7E}" type="parTrans" cxnId="{472AF295-1808-4E55-8673-87099666F580}">
      <dgm:prSet/>
      <dgm:spPr/>
      <dgm:t>
        <a:bodyPr/>
        <a:lstStyle/>
        <a:p>
          <a:endParaRPr lang="en-US"/>
        </a:p>
      </dgm:t>
    </dgm:pt>
    <dgm:pt modelId="{67B9AE12-5DDE-4B2E-B88F-7EB7527FA256}" type="sibTrans" cxnId="{472AF295-1808-4E55-8673-87099666F580}">
      <dgm:prSet/>
      <dgm:spPr/>
      <dgm:t>
        <a:bodyPr/>
        <a:lstStyle/>
        <a:p>
          <a:endParaRPr lang="en-US"/>
        </a:p>
      </dgm:t>
    </dgm:pt>
    <dgm:pt modelId="{018CB441-1402-4ACE-A838-0BB305B3EB28}">
      <dgm:prSet phldrT="[Text]" custT="1"/>
      <dgm:spPr/>
      <dgm:t>
        <a:bodyPr/>
        <a:lstStyle/>
        <a:p>
          <a:r>
            <a:rPr lang="sr-Latn-RS" sz="2000" noProof="0" dirty="0" smtClean="0">
              <a:solidFill>
                <a:schemeClr val="tx2"/>
              </a:solidFill>
            </a:rPr>
            <a:t>Европске организације врховних ревизорских институција </a:t>
          </a:r>
          <a:r>
            <a:rPr lang="en-US" sz="2000" dirty="0" smtClean="0">
              <a:solidFill>
                <a:schemeClr val="tx2"/>
              </a:solidFill>
            </a:rPr>
            <a:t>(EUROSAI)</a:t>
          </a:r>
          <a:endParaRPr lang="en-US" sz="2000" dirty="0"/>
        </a:p>
      </dgm:t>
    </dgm:pt>
    <dgm:pt modelId="{5343F0EA-2B4B-47E5-A2AA-58728E45679C}" type="parTrans" cxnId="{17BD29F2-A29E-4894-B824-68681788C013}">
      <dgm:prSet/>
      <dgm:spPr/>
      <dgm:t>
        <a:bodyPr/>
        <a:lstStyle/>
        <a:p>
          <a:endParaRPr lang="en-US"/>
        </a:p>
      </dgm:t>
    </dgm:pt>
    <dgm:pt modelId="{2192782C-6D05-40F6-B538-1742ADDF704A}" type="sibTrans" cxnId="{17BD29F2-A29E-4894-B824-68681788C013}">
      <dgm:prSet/>
      <dgm:spPr/>
      <dgm:t>
        <a:bodyPr/>
        <a:lstStyle/>
        <a:p>
          <a:endParaRPr lang="en-US"/>
        </a:p>
      </dgm:t>
    </dgm:pt>
    <dgm:pt modelId="{40C76A19-9CCD-43A7-9723-E0B076C0E145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Мреже врховних ревизорских институција држава кандидата и потенцијалних кандидата за чланство у Европску унију</a:t>
          </a:r>
          <a:r>
            <a:rPr lang="sr-Cyrl-RS" sz="1800" dirty="0" smtClean="0">
              <a:solidFill>
                <a:schemeClr val="tx2"/>
              </a:solidFill>
            </a:rPr>
            <a:t> и Европског ревизорског суда</a:t>
          </a:r>
          <a:endParaRPr lang="en-US" sz="1800" dirty="0"/>
        </a:p>
      </dgm:t>
    </dgm:pt>
    <dgm:pt modelId="{F8AE3792-B447-426F-8872-E33F7DB9C4C6}" type="parTrans" cxnId="{F7728B00-8D3D-448E-B500-ECAC47E946B0}">
      <dgm:prSet/>
      <dgm:spPr/>
      <dgm:t>
        <a:bodyPr/>
        <a:lstStyle/>
        <a:p>
          <a:endParaRPr lang="en-US"/>
        </a:p>
      </dgm:t>
    </dgm:pt>
    <dgm:pt modelId="{B7F6D0AE-8657-4CF3-A351-F73B9BF5A007}" type="sibTrans" cxnId="{F7728B00-8D3D-448E-B500-ECAC47E946B0}">
      <dgm:prSet/>
      <dgm:spPr/>
      <dgm:t>
        <a:bodyPr/>
        <a:lstStyle/>
        <a:p>
          <a:endParaRPr lang="en-US"/>
        </a:p>
      </dgm:t>
    </dgm:pt>
    <dgm:pt modelId="{C9F6F555-4631-4277-89D6-54F1022C7AA7}" type="pres">
      <dgm:prSet presAssocID="{F9501139-9670-4AC6-9231-D8F084A164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5B5A0-C3B9-4C18-BCE9-D7ACC007FE66}" type="pres">
      <dgm:prSet presAssocID="{0A02AAD6-C004-4823-B25B-D66FEBE7675F}" presName="composite" presStyleCnt="0"/>
      <dgm:spPr/>
    </dgm:pt>
    <dgm:pt modelId="{A377F556-A850-4B5E-8E3F-BF1440D4D6FA}" type="pres">
      <dgm:prSet presAssocID="{0A02AAD6-C004-4823-B25B-D66FEBE7675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46075-9D21-4A69-B92E-77F51F11D596}" type="pres">
      <dgm:prSet presAssocID="{0A02AAD6-C004-4823-B25B-D66FEBE7675F}" presName="rect2" presStyleLbl="fgImgPlace1" presStyleIdx="0" presStyleCnt="3" custScaleX="101172" custScaleY="91565" custLinFactNeighborX="-9171" custLinFactNeighborY="10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03C9F0FC-65BD-4361-80DF-C7E15A84422D}" type="pres">
      <dgm:prSet presAssocID="{67B9AE12-5DDE-4B2E-B88F-7EB7527FA256}" presName="sibTrans" presStyleCnt="0"/>
      <dgm:spPr/>
    </dgm:pt>
    <dgm:pt modelId="{EDE807B2-8B0D-4702-8A96-78268C5A489D}" type="pres">
      <dgm:prSet presAssocID="{018CB441-1402-4ACE-A838-0BB305B3EB28}" presName="composite" presStyleCnt="0"/>
      <dgm:spPr/>
    </dgm:pt>
    <dgm:pt modelId="{C5960E08-7B78-44F7-ABF1-4F337B88615D}" type="pres">
      <dgm:prSet presAssocID="{018CB441-1402-4ACE-A838-0BB305B3EB28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40A1C-342F-4361-B5ED-A111A07A6098}" type="pres">
      <dgm:prSet presAssocID="{018CB441-1402-4ACE-A838-0BB305B3EB28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  <dgm:t>
        <a:bodyPr/>
        <a:lstStyle/>
        <a:p>
          <a:endParaRPr lang="en-US"/>
        </a:p>
      </dgm:t>
    </dgm:pt>
    <dgm:pt modelId="{E43D3E3D-9561-45C5-BBDF-71BAE1728FCF}" type="pres">
      <dgm:prSet presAssocID="{2192782C-6D05-40F6-B538-1742ADDF704A}" presName="sibTrans" presStyleCnt="0"/>
      <dgm:spPr/>
    </dgm:pt>
    <dgm:pt modelId="{BAF93CFE-44B7-4B41-AD3E-74FC5EBC85BE}" type="pres">
      <dgm:prSet presAssocID="{40C76A19-9CCD-43A7-9723-E0B076C0E145}" presName="composite" presStyleCnt="0"/>
      <dgm:spPr/>
    </dgm:pt>
    <dgm:pt modelId="{B202443A-3802-4107-9ABF-5162DEA243A1}" type="pres">
      <dgm:prSet presAssocID="{40C76A19-9CCD-43A7-9723-E0B076C0E14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7FF0E-353F-4D12-882C-E3572C0B1FDD}" type="pres">
      <dgm:prSet presAssocID="{40C76A19-9CCD-43A7-9723-E0B076C0E145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7BD29F2-A29E-4894-B824-68681788C013}" srcId="{F9501139-9670-4AC6-9231-D8F084A16433}" destId="{018CB441-1402-4ACE-A838-0BB305B3EB28}" srcOrd="1" destOrd="0" parTransId="{5343F0EA-2B4B-47E5-A2AA-58728E45679C}" sibTransId="{2192782C-6D05-40F6-B538-1742ADDF704A}"/>
    <dgm:cxn modelId="{F7728B00-8D3D-448E-B500-ECAC47E946B0}" srcId="{F9501139-9670-4AC6-9231-D8F084A16433}" destId="{40C76A19-9CCD-43A7-9723-E0B076C0E145}" srcOrd="2" destOrd="0" parTransId="{F8AE3792-B447-426F-8872-E33F7DB9C4C6}" sibTransId="{B7F6D0AE-8657-4CF3-A351-F73B9BF5A007}"/>
    <dgm:cxn modelId="{03571783-8CFB-4117-9398-07190A76E933}" type="presOf" srcId="{0A02AAD6-C004-4823-B25B-D66FEBE7675F}" destId="{A377F556-A850-4B5E-8E3F-BF1440D4D6FA}" srcOrd="0" destOrd="0" presId="urn:microsoft.com/office/officeart/2008/layout/PictureStrips"/>
    <dgm:cxn modelId="{51B70E63-3002-4703-9003-72ADDDBC8BBB}" type="presOf" srcId="{F9501139-9670-4AC6-9231-D8F084A16433}" destId="{C9F6F555-4631-4277-89D6-54F1022C7AA7}" srcOrd="0" destOrd="0" presId="urn:microsoft.com/office/officeart/2008/layout/PictureStrips"/>
    <dgm:cxn modelId="{B8299259-DE61-47B4-B94B-F7D0B86F9CA1}" type="presOf" srcId="{018CB441-1402-4ACE-A838-0BB305B3EB28}" destId="{C5960E08-7B78-44F7-ABF1-4F337B88615D}" srcOrd="0" destOrd="0" presId="urn:microsoft.com/office/officeart/2008/layout/PictureStrips"/>
    <dgm:cxn modelId="{FE48E025-3CCA-4CDB-A653-D97373932F86}" type="presOf" srcId="{40C76A19-9CCD-43A7-9723-E0B076C0E145}" destId="{B202443A-3802-4107-9ABF-5162DEA243A1}" srcOrd="0" destOrd="0" presId="urn:microsoft.com/office/officeart/2008/layout/PictureStrips"/>
    <dgm:cxn modelId="{472AF295-1808-4E55-8673-87099666F580}" srcId="{F9501139-9670-4AC6-9231-D8F084A16433}" destId="{0A02AAD6-C004-4823-B25B-D66FEBE7675F}" srcOrd="0" destOrd="0" parTransId="{0097488D-3F1B-435A-A00B-662081334C7E}" sibTransId="{67B9AE12-5DDE-4B2E-B88F-7EB7527FA256}"/>
    <dgm:cxn modelId="{63824CAE-1419-4FF1-9316-ACEABE9AB1CC}" type="presParOf" srcId="{C9F6F555-4631-4277-89D6-54F1022C7AA7}" destId="{85F5B5A0-C3B9-4C18-BCE9-D7ACC007FE66}" srcOrd="0" destOrd="0" presId="urn:microsoft.com/office/officeart/2008/layout/PictureStrips"/>
    <dgm:cxn modelId="{48926656-39D6-46BE-ABA0-CA76EC851FEA}" type="presParOf" srcId="{85F5B5A0-C3B9-4C18-BCE9-D7ACC007FE66}" destId="{A377F556-A850-4B5E-8E3F-BF1440D4D6FA}" srcOrd="0" destOrd="0" presId="urn:microsoft.com/office/officeart/2008/layout/PictureStrips"/>
    <dgm:cxn modelId="{6A455BB4-4E1B-4073-B9BC-5CC670192B45}" type="presParOf" srcId="{85F5B5A0-C3B9-4C18-BCE9-D7ACC007FE66}" destId="{F9F46075-9D21-4A69-B92E-77F51F11D596}" srcOrd="1" destOrd="0" presId="urn:microsoft.com/office/officeart/2008/layout/PictureStrips"/>
    <dgm:cxn modelId="{A669F1BB-8332-455E-B47C-9F9D5EEB22FD}" type="presParOf" srcId="{C9F6F555-4631-4277-89D6-54F1022C7AA7}" destId="{03C9F0FC-65BD-4361-80DF-C7E15A84422D}" srcOrd="1" destOrd="0" presId="urn:microsoft.com/office/officeart/2008/layout/PictureStrips"/>
    <dgm:cxn modelId="{D363718C-2D76-490C-95A7-0ADE6EC34015}" type="presParOf" srcId="{C9F6F555-4631-4277-89D6-54F1022C7AA7}" destId="{EDE807B2-8B0D-4702-8A96-78268C5A489D}" srcOrd="2" destOrd="0" presId="urn:microsoft.com/office/officeart/2008/layout/PictureStrips"/>
    <dgm:cxn modelId="{0A604994-F5DA-4706-A2FC-741C65F6B1E8}" type="presParOf" srcId="{EDE807B2-8B0D-4702-8A96-78268C5A489D}" destId="{C5960E08-7B78-44F7-ABF1-4F337B88615D}" srcOrd="0" destOrd="0" presId="urn:microsoft.com/office/officeart/2008/layout/PictureStrips"/>
    <dgm:cxn modelId="{7777D7B6-79F5-468E-B865-D26F82205969}" type="presParOf" srcId="{EDE807B2-8B0D-4702-8A96-78268C5A489D}" destId="{B3440A1C-342F-4361-B5ED-A111A07A6098}" srcOrd="1" destOrd="0" presId="urn:microsoft.com/office/officeart/2008/layout/PictureStrips"/>
    <dgm:cxn modelId="{03DF9C7A-6C80-4386-AA2B-264E5CA16FC3}" type="presParOf" srcId="{C9F6F555-4631-4277-89D6-54F1022C7AA7}" destId="{E43D3E3D-9561-45C5-BBDF-71BAE1728FCF}" srcOrd="3" destOrd="0" presId="urn:microsoft.com/office/officeart/2008/layout/PictureStrips"/>
    <dgm:cxn modelId="{29234559-88B6-4B84-B8AA-9722B12C2ECF}" type="presParOf" srcId="{C9F6F555-4631-4277-89D6-54F1022C7AA7}" destId="{BAF93CFE-44B7-4B41-AD3E-74FC5EBC85BE}" srcOrd="4" destOrd="0" presId="urn:microsoft.com/office/officeart/2008/layout/PictureStrips"/>
    <dgm:cxn modelId="{26FEEA4D-6A31-4232-A0D6-09A4E31B4AF1}" type="presParOf" srcId="{BAF93CFE-44B7-4B41-AD3E-74FC5EBC85BE}" destId="{B202443A-3802-4107-9ABF-5162DEA243A1}" srcOrd="0" destOrd="0" presId="urn:microsoft.com/office/officeart/2008/layout/PictureStrips"/>
    <dgm:cxn modelId="{DA7DBDA3-37A4-465F-84E8-6668E516C56A}" type="presParOf" srcId="{BAF93CFE-44B7-4B41-AD3E-74FC5EBC85BE}" destId="{80D7FF0E-353F-4D12-882C-E3572C0B1F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FD4C-2877-434C-BD78-C4365E8F88D5}">
      <dsp:nvSpPr>
        <dsp:cNvPr id="0" name=""/>
        <dsp:cNvSpPr/>
      </dsp:nvSpPr>
      <dsp:spPr>
        <a:xfrm>
          <a:off x="2184190" y="0"/>
          <a:ext cx="2426156" cy="24265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3499-F423-4904-B96A-F2D02DA98F20}">
      <dsp:nvSpPr>
        <dsp:cNvPr id="0" name=""/>
        <dsp:cNvSpPr/>
      </dsp:nvSpPr>
      <dsp:spPr>
        <a:xfrm>
          <a:off x="2720450" y="876049"/>
          <a:ext cx="1348168" cy="67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2">
                  <a:lumMod val="75000"/>
                </a:schemeClr>
              </a:solidFill>
            </a:rPr>
            <a:t>Ревизија финансијских извештаја</a:t>
          </a:r>
          <a:r>
            <a:rPr lang="sr-Cyrl-RS" sz="15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500" kern="1200" dirty="0"/>
        </a:p>
      </dsp:txBody>
      <dsp:txXfrm>
        <a:off x="2720450" y="876049"/>
        <a:ext cx="1348168" cy="673922"/>
      </dsp:txXfrm>
    </dsp:sp>
    <dsp:sp modelId="{F25959C4-48AA-405A-8207-E03ED74D2C08}">
      <dsp:nvSpPr>
        <dsp:cNvPr id="0" name=""/>
        <dsp:cNvSpPr/>
      </dsp:nvSpPr>
      <dsp:spPr>
        <a:xfrm>
          <a:off x="1510333" y="1394218"/>
          <a:ext cx="2426156" cy="24265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5BB3B-7113-4568-BC3D-9DF621CA9696}">
      <dsp:nvSpPr>
        <dsp:cNvPr id="0" name=""/>
        <dsp:cNvSpPr/>
      </dsp:nvSpPr>
      <dsp:spPr>
        <a:xfrm>
          <a:off x="2049327" y="2278333"/>
          <a:ext cx="1348168" cy="67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2">
                  <a:lumMod val="75000"/>
                </a:schemeClr>
              </a:solidFill>
            </a:rPr>
            <a:t>Ревизија правилности пословања</a:t>
          </a:r>
          <a:r>
            <a:rPr lang="sr-Cyrl-RS" sz="15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500" kern="1200" dirty="0"/>
        </a:p>
      </dsp:txBody>
      <dsp:txXfrm>
        <a:off x="2049327" y="2278333"/>
        <a:ext cx="1348168" cy="673922"/>
      </dsp:txXfrm>
    </dsp:sp>
    <dsp:sp modelId="{3A82EABE-5383-44EA-9ACB-B095A6E37F0C}">
      <dsp:nvSpPr>
        <dsp:cNvPr id="0" name=""/>
        <dsp:cNvSpPr/>
      </dsp:nvSpPr>
      <dsp:spPr>
        <a:xfrm>
          <a:off x="2356868" y="2955280"/>
          <a:ext cx="2084444" cy="20852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FE12F-37E5-45A5-85FD-8C2B736A58DC}">
      <dsp:nvSpPr>
        <dsp:cNvPr id="0" name=""/>
        <dsp:cNvSpPr/>
      </dsp:nvSpPr>
      <dsp:spPr>
        <a:xfrm>
          <a:off x="2723639" y="3682633"/>
          <a:ext cx="1348168" cy="673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2">
                  <a:lumMod val="75000"/>
                </a:schemeClr>
              </a:solidFill>
            </a:rPr>
            <a:t>Ревизија сврсисходности пословања</a:t>
          </a:r>
          <a:r>
            <a:rPr lang="sr-Cyrl-RS" sz="15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500" kern="1200" dirty="0"/>
        </a:p>
      </dsp:txBody>
      <dsp:txXfrm>
        <a:off x="2723639" y="3682633"/>
        <a:ext cx="1348168" cy="673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C818D-0790-4897-BBD0-C17FFF8E0BB2}">
      <dsp:nvSpPr>
        <dsp:cNvPr id="0" name=""/>
        <dsp:cNvSpPr/>
      </dsp:nvSpPr>
      <dsp:spPr>
        <a:xfrm>
          <a:off x="3337560" y="3128102"/>
          <a:ext cx="2468880" cy="246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solidFill>
                <a:schemeClr val="bg1"/>
              </a:solidFill>
            </a:rPr>
            <a:t>СПРОВОЂЕЊЕ РЕВИЗИЈЕ 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699119" y="3489661"/>
        <a:ext cx="1745762" cy="1745762"/>
      </dsp:txXfrm>
    </dsp:sp>
    <dsp:sp modelId="{3047A38D-7469-436F-97B1-7F9E2FEF6C93}">
      <dsp:nvSpPr>
        <dsp:cNvPr id="0" name=""/>
        <dsp:cNvSpPr/>
      </dsp:nvSpPr>
      <dsp:spPr>
        <a:xfrm rot="11700000">
          <a:off x="1137494" y="3379517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F912-EF76-428B-9492-7A54DA150E1D}">
      <dsp:nvSpPr>
        <dsp:cNvPr id="0" name=""/>
        <dsp:cNvSpPr/>
      </dsp:nvSpPr>
      <dsp:spPr>
        <a:xfrm>
          <a:off x="1535" y="251394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noProof="0" dirty="0" smtClean="0">
              <a:solidFill>
                <a:schemeClr val="tx2"/>
              </a:solidFill>
            </a:rPr>
            <a:t>Закон о Државној ревизорској институцији</a:t>
          </a:r>
          <a:endParaRPr lang="sr-Cyrl-RS" sz="2400" kern="1200" noProof="0" dirty="0"/>
        </a:p>
      </dsp:txBody>
      <dsp:txXfrm>
        <a:off x="56491" y="2568901"/>
        <a:ext cx="2235524" cy="1766436"/>
      </dsp:txXfrm>
    </dsp:sp>
    <dsp:sp modelId="{9E45A450-EBBA-427F-A764-D2BA83583540}">
      <dsp:nvSpPr>
        <dsp:cNvPr id="0" name=""/>
        <dsp:cNvSpPr/>
      </dsp:nvSpPr>
      <dsp:spPr>
        <a:xfrm rot="14700000">
          <a:off x="2462518" y="1800415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91252-58DC-4E61-B576-8C8DA0EF2641}">
      <dsp:nvSpPr>
        <dsp:cNvPr id="0" name=""/>
        <dsp:cNvSpPr/>
      </dsp:nvSpPr>
      <dsp:spPr>
        <a:xfrm>
          <a:off x="1912677" y="23633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noProof="0" dirty="0" smtClean="0">
              <a:solidFill>
                <a:schemeClr val="tx2"/>
              </a:solidFill>
            </a:rPr>
            <a:t>Пословник Државне ревизорске институције</a:t>
          </a:r>
          <a:endParaRPr lang="sr-Cyrl-RS" sz="2400" kern="1200" noProof="0" dirty="0"/>
        </a:p>
      </dsp:txBody>
      <dsp:txXfrm>
        <a:off x="1967633" y="291291"/>
        <a:ext cx="2235524" cy="1766436"/>
      </dsp:txXfrm>
    </dsp:sp>
    <dsp:sp modelId="{A35AC78B-9422-4986-9626-3A224BF67A43}">
      <dsp:nvSpPr>
        <dsp:cNvPr id="0" name=""/>
        <dsp:cNvSpPr/>
      </dsp:nvSpPr>
      <dsp:spPr>
        <a:xfrm rot="17700000">
          <a:off x="4523889" y="1800415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6B021-788F-453A-9C6E-F92969976874}">
      <dsp:nvSpPr>
        <dsp:cNvPr id="0" name=""/>
        <dsp:cNvSpPr/>
      </dsp:nvSpPr>
      <dsp:spPr>
        <a:xfrm>
          <a:off x="4885886" y="23633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tx2"/>
              </a:solidFill>
            </a:rPr>
            <a:t>Г</a:t>
          </a:r>
          <a:r>
            <a:rPr lang="sr-Cyrl-RS" sz="2400" kern="1200" noProof="0" dirty="0" smtClean="0">
              <a:solidFill>
                <a:schemeClr val="tx2"/>
              </a:solidFill>
            </a:rPr>
            <a:t>одишњи Програм ревизије</a:t>
          </a:r>
          <a:endParaRPr lang="sr-Cyrl-RS" sz="2400" kern="1200" noProof="0" dirty="0"/>
        </a:p>
      </dsp:txBody>
      <dsp:txXfrm>
        <a:off x="4940842" y="291291"/>
        <a:ext cx="2235524" cy="1766436"/>
      </dsp:txXfrm>
    </dsp:sp>
    <dsp:sp modelId="{6D0D965C-9D66-43F2-96AD-8B02B77F4578}">
      <dsp:nvSpPr>
        <dsp:cNvPr id="0" name=""/>
        <dsp:cNvSpPr/>
      </dsp:nvSpPr>
      <dsp:spPr>
        <a:xfrm rot="20700000">
          <a:off x="5848913" y="3379517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62A8-4D1D-4E2C-97D9-A515E5CB1BB1}">
      <dsp:nvSpPr>
        <dsp:cNvPr id="0" name=""/>
        <dsp:cNvSpPr/>
      </dsp:nvSpPr>
      <dsp:spPr>
        <a:xfrm>
          <a:off x="6797028" y="2513945"/>
          <a:ext cx="2345436" cy="18763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/>
              </a:solidFill>
            </a:rPr>
            <a:t>О</a:t>
          </a:r>
          <a:r>
            <a:rPr lang="sr-Latn-RS" sz="1600" kern="1200" noProof="0" dirty="0" smtClean="0">
              <a:solidFill>
                <a:schemeClr val="tx2"/>
              </a:solidFill>
            </a:rPr>
            <a:t>сновни</a:t>
          </a:r>
          <a:r>
            <a:rPr lang="en-US" sz="1600" kern="1200" dirty="0" smtClean="0">
              <a:solidFill>
                <a:schemeClr val="tx2"/>
              </a:solidFill>
            </a:rPr>
            <a:t> </a:t>
          </a:r>
          <a:r>
            <a:rPr lang="sr-Latn-RS" sz="1600" kern="1200" noProof="0" dirty="0" smtClean="0">
              <a:solidFill>
                <a:schemeClr val="tx2"/>
              </a:solidFill>
            </a:rPr>
            <a:t>принципи</a:t>
          </a:r>
          <a:r>
            <a:rPr lang="en-US" sz="1600" kern="1200" dirty="0" smtClean="0">
              <a:solidFill>
                <a:schemeClr val="tx2"/>
              </a:solidFill>
            </a:rPr>
            <a:t> Међународних стандарда врховних ревизорских институција (ISSAI) и Међународних стандарда ревизије (ISA)</a:t>
          </a:r>
          <a:endParaRPr lang="en-US" sz="1600" kern="1200" dirty="0"/>
        </a:p>
      </dsp:txBody>
      <dsp:txXfrm>
        <a:off x="6851984" y="2568901"/>
        <a:ext cx="2235524" cy="1766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8C56-1620-4BA6-BA24-96DAD976354E}">
      <dsp:nvSpPr>
        <dsp:cNvPr id="0" name=""/>
        <dsp:cNvSpPr/>
      </dsp:nvSpPr>
      <dsp:spPr>
        <a:xfrm>
          <a:off x="0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Буџет Републике Србије</a:t>
          </a:r>
          <a:endParaRPr lang="en-US" sz="1400" kern="1200" dirty="0"/>
        </a:p>
      </dsp:txBody>
      <dsp:txXfrm>
        <a:off x="0" y="2082039"/>
        <a:ext cx="1785937" cy="2082039"/>
      </dsp:txXfrm>
    </dsp:sp>
    <dsp:sp modelId="{705138E3-F76D-4F74-96C3-1AC5BBEC3FE5}">
      <dsp:nvSpPr>
        <dsp:cNvPr id="0" name=""/>
        <dsp:cNvSpPr/>
      </dsp:nvSpPr>
      <dsp:spPr>
        <a:xfrm>
          <a:off x="53578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A48C3-F4CC-49DE-94B8-57D7AE030235}">
      <dsp:nvSpPr>
        <dsp:cNvPr id="0" name=""/>
        <dsp:cNvSpPr/>
      </dsp:nvSpPr>
      <dsp:spPr>
        <a:xfrm>
          <a:off x="1839515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Организације обавезног социјалног осигурања</a:t>
          </a:r>
          <a:endParaRPr lang="en-US" sz="1400" kern="1200" dirty="0"/>
        </a:p>
      </dsp:txBody>
      <dsp:txXfrm>
        <a:off x="1839515" y="2082039"/>
        <a:ext cx="1785937" cy="2082039"/>
      </dsp:txXfrm>
    </dsp:sp>
    <dsp:sp modelId="{88118EB9-F95F-43E8-89A4-88F746593438}">
      <dsp:nvSpPr>
        <dsp:cNvPr id="0" name=""/>
        <dsp:cNvSpPr/>
      </dsp:nvSpPr>
      <dsp:spPr>
        <a:xfrm>
          <a:off x="1893093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71D2B-06E7-4253-8F0A-7A5C1176C6FD}">
      <dsp:nvSpPr>
        <dsp:cNvPr id="0" name=""/>
        <dsp:cNvSpPr/>
      </dsp:nvSpPr>
      <dsp:spPr>
        <a:xfrm>
          <a:off x="3679031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Одговарајући број јединица локалне самоуправе</a:t>
          </a:r>
          <a:endParaRPr lang="en-US" sz="1400" kern="1200" dirty="0"/>
        </a:p>
      </dsp:txBody>
      <dsp:txXfrm>
        <a:off x="3679031" y="2082039"/>
        <a:ext cx="1785937" cy="2082039"/>
      </dsp:txXfrm>
    </dsp:sp>
    <dsp:sp modelId="{13302941-2B26-4AD5-81BD-7C00878CF5D3}">
      <dsp:nvSpPr>
        <dsp:cNvPr id="0" name=""/>
        <dsp:cNvSpPr/>
      </dsp:nvSpPr>
      <dsp:spPr>
        <a:xfrm>
          <a:off x="3732609" y="312305"/>
          <a:ext cx="1678781" cy="17332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CCC08-3FE0-4B78-8A48-194495B3BD55}">
      <dsp:nvSpPr>
        <dsp:cNvPr id="0" name=""/>
        <dsp:cNvSpPr/>
      </dsp:nvSpPr>
      <dsp:spPr>
        <a:xfrm>
          <a:off x="5518546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noProof="0" dirty="0" smtClean="0">
              <a:solidFill>
                <a:schemeClr val="tx2"/>
              </a:solidFill>
            </a:rPr>
            <a:t>Народна банка Србије у делу пословања кој</a:t>
          </a:r>
          <a:r>
            <a:rPr lang="sr-Cyrl-RS" sz="1400" kern="1200" noProof="0" dirty="0" smtClean="0">
              <a:solidFill>
                <a:schemeClr val="tx2"/>
              </a:solidFill>
            </a:rPr>
            <a:t>е</a:t>
          </a:r>
          <a:r>
            <a:rPr lang="sr-Latn-RS" sz="1400" kern="1200" noProof="0" dirty="0" smtClean="0">
              <a:solidFill>
                <a:schemeClr val="tx2"/>
              </a:solidFill>
            </a:rPr>
            <a:t> се односи на коришћење јавних средстава</a:t>
          </a:r>
          <a:endParaRPr lang="sr-Latn-RS" sz="1400" kern="1200" noProof="0" dirty="0"/>
        </a:p>
      </dsp:txBody>
      <dsp:txXfrm>
        <a:off x="5518546" y="2082039"/>
        <a:ext cx="1785937" cy="2082039"/>
      </dsp:txXfrm>
    </dsp:sp>
    <dsp:sp modelId="{DE141615-B62F-4715-97AC-5C4DCBC7B108}">
      <dsp:nvSpPr>
        <dsp:cNvPr id="0" name=""/>
        <dsp:cNvSpPr/>
      </dsp:nvSpPr>
      <dsp:spPr>
        <a:xfrm>
          <a:off x="5572125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FE332-33F1-4898-9CB5-008EAB371977}">
      <dsp:nvSpPr>
        <dsp:cNvPr id="0" name=""/>
        <dsp:cNvSpPr/>
      </dsp:nvSpPr>
      <dsp:spPr>
        <a:xfrm>
          <a:off x="7358062" y="0"/>
          <a:ext cx="178593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2"/>
              </a:solidFill>
            </a:rPr>
            <a:t>Одговарајући број </a:t>
          </a:r>
          <a:r>
            <a:rPr lang="sr-Latn-RS" sz="1300" kern="1200" noProof="0" dirty="0" smtClean="0">
              <a:solidFill>
                <a:schemeClr val="tx2"/>
              </a:solidFill>
            </a:rPr>
            <a:t>јавних предузећа, привредних друштава и других правних лица које је основао директни, односно индиректни корисник јавних средстава и код којих има учешће у капиталу односно управљању</a:t>
          </a:r>
          <a:endParaRPr lang="sr-Latn-RS" sz="1300" kern="1200" noProof="0" dirty="0"/>
        </a:p>
      </dsp:txBody>
      <dsp:txXfrm>
        <a:off x="7358062" y="2082039"/>
        <a:ext cx="1785937" cy="2082039"/>
      </dsp:txXfrm>
    </dsp:sp>
    <dsp:sp modelId="{5D109606-48C9-4ADC-9C11-C07805218CBD}">
      <dsp:nvSpPr>
        <dsp:cNvPr id="0" name=""/>
        <dsp:cNvSpPr/>
      </dsp:nvSpPr>
      <dsp:spPr>
        <a:xfrm>
          <a:off x="7411640" y="312305"/>
          <a:ext cx="1678781" cy="17332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D90E-A81E-460C-B115-500B23511793}">
      <dsp:nvSpPr>
        <dsp:cNvPr id="0" name=""/>
        <dsp:cNvSpPr/>
      </dsp:nvSpPr>
      <dsp:spPr>
        <a:xfrm>
          <a:off x="365759" y="4164078"/>
          <a:ext cx="8412480" cy="7807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0CE92-272B-485E-9A59-416DA7F9AF8C}">
      <dsp:nvSpPr>
        <dsp:cNvPr id="0" name=""/>
        <dsp:cNvSpPr/>
      </dsp:nvSpPr>
      <dsp:spPr>
        <a:xfrm>
          <a:off x="1741332" y="4345026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Одредбе закона које могу произвести негативне последице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59005" y="4617712"/>
        <a:ext cx="1415938" cy="1215419"/>
      </dsp:txXfrm>
    </dsp:sp>
    <dsp:sp modelId="{949A186F-261D-418C-BE86-DF024E527F16}">
      <dsp:nvSpPr>
        <dsp:cNvPr id="0" name=""/>
        <dsp:cNvSpPr/>
      </dsp:nvSpPr>
      <dsp:spPr>
        <a:xfrm>
          <a:off x="1805491" y="5123104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814B-C791-4145-A341-5020B033DFBE}">
      <dsp:nvSpPr>
        <dsp:cNvPr id="0" name=""/>
        <dsp:cNvSpPr/>
      </dsp:nvSpPr>
      <dsp:spPr>
        <a:xfrm>
          <a:off x="0" y="3387892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7AD4-E00E-4E4B-9002-15DFE567EC75}">
      <dsp:nvSpPr>
        <dsp:cNvPr id="0" name=""/>
        <dsp:cNvSpPr/>
      </dsp:nvSpPr>
      <dsp:spPr>
        <a:xfrm>
          <a:off x="1388909" y="4904517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88574-D14B-457D-95D7-C3A7D6BCF54E}">
      <dsp:nvSpPr>
        <dsp:cNvPr id="0" name=""/>
        <dsp:cNvSpPr/>
      </dsp:nvSpPr>
      <dsp:spPr>
        <a:xfrm>
          <a:off x="3480858" y="3374405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Област коју постојећи прописи недовољно уређују </a:t>
          </a:r>
          <a:endParaRPr lang="en-US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98531" y="3647091"/>
        <a:ext cx="1415938" cy="1215419"/>
      </dsp:txXfrm>
    </dsp:sp>
    <dsp:sp modelId="{7A4E17A0-AF41-4B02-94D1-EB2682B155ED}">
      <dsp:nvSpPr>
        <dsp:cNvPr id="0" name=""/>
        <dsp:cNvSpPr/>
      </dsp:nvSpPr>
      <dsp:spPr>
        <a:xfrm>
          <a:off x="4886033" y="4889169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83579-0119-40E0-A9CE-17670972112F}">
      <dsp:nvSpPr>
        <dsp:cNvPr id="0" name=""/>
        <dsp:cNvSpPr/>
      </dsp:nvSpPr>
      <dsp:spPr>
        <a:xfrm>
          <a:off x="5229420" y="4342236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B3109-651E-4F05-AC7B-6CD8FDE246BA}">
      <dsp:nvSpPr>
        <dsp:cNvPr id="0" name=""/>
        <dsp:cNvSpPr/>
      </dsp:nvSpPr>
      <dsp:spPr>
        <a:xfrm>
          <a:off x="5276410" y="5131011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463BA-C3FF-439E-B363-911C525537BE}">
      <dsp:nvSpPr>
        <dsp:cNvPr id="0" name=""/>
        <dsp:cNvSpPr/>
      </dsp:nvSpPr>
      <dsp:spPr>
        <a:xfrm>
          <a:off x="1741332" y="2425643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Неусаглашеност прописа 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59005" y="2698329"/>
        <a:ext cx="1415938" cy="1215419"/>
      </dsp:txXfrm>
    </dsp:sp>
    <dsp:sp modelId="{2F1AF32D-CDD3-4F58-8242-2BE71A8A5ADB}">
      <dsp:nvSpPr>
        <dsp:cNvPr id="0" name=""/>
        <dsp:cNvSpPr/>
      </dsp:nvSpPr>
      <dsp:spPr>
        <a:xfrm>
          <a:off x="3137471" y="2461919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F4D07-4BDD-4A2C-A0F7-5A9E5C31E2AD}">
      <dsp:nvSpPr>
        <dsp:cNvPr id="0" name=""/>
        <dsp:cNvSpPr/>
      </dsp:nvSpPr>
      <dsp:spPr>
        <a:xfrm>
          <a:off x="3480858" y="1455022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12C93-6C08-4DBB-BC50-456A6614C6D7}">
      <dsp:nvSpPr>
        <dsp:cNvPr id="0" name=""/>
        <dsp:cNvSpPr/>
      </dsp:nvSpPr>
      <dsp:spPr>
        <a:xfrm>
          <a:off x="3527848" y="2235425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82CD1-C678-40BA-8D56-A3A7DC3D750E}">
      <dsp:nvSpPr>
        <dsp:cNvPr id="0" name=""/>
        <dsp:cNvSpPr/>
      </dsp:nvSpPr>
      <dsp:spPr>
        <a:xfrm>
          <a:off x="5229420" y="2422852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Нису донети закони и подзаконски прописи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47093" y="2695538"/>
        <a:ext cx="1415938" cy="1215419"/>
      </dsp:txXfrm>
    </dsp:sp>
    <dsp:sp modelId="{03C88109-C8D5-48D3-B80D-DA30E0F731D2}">
      <dsp:nvSpPr>
        <dsp:cNvPr id="0" name=""/>
        <dsp:cNvSpPr/>
      </dsp:nvSpPr>
      <dsp:spPr>
        <a:xfrm>
          <a:off x="6993344" y="3200000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8F25-29E0-48CC-9A42-A386F2452F3A}">
      <dsp:nvSpPr>
        <dsp:cNvPr id="0" name=""/>
        <dsp:cNvSpPr/>
      </dsp:nvSpPr>
      <dsp:spPr>
        <a:xfrm>
          <a:off x="6985211" y="3390683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9DF28-9215-422C-861D-C8233F7FB73F}">
      <dsp:nvSpPr>
        <dsp:cNvPr id="0" name=""/>
        <dsp:cNvSpPr/>
      </dsp:nvSpPr>
      <dsp:spPr>
        <a:xfrm>
          <a:off x="7399082" y="3421843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F577-F0B2-4724-AE7C-107ADE948EAA}">
      <dsp:nvSpPr>
        <dsp:cNvPr id="0" name=""/>
        <dsp:cNvSpPr/>
      </dsp:nvSpPr>
      <dsp:spPr>
        <a:xfrm>
          <a:off x="735858" y="2911609"/>
          <a:ext cx="2388003" cy="1421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>
              <a:solidFill>
                <a:schemeClr val="tx2">
                  <a:lumMod val="75000"/>
                </a:schemeClr>
              </a:solidFill>
            </a:rPr>
            <a:t>4,1 </a:t>
          </a:r>
          <a:r>
            <a:rPr lang="sr-Cyrl-RS" sz="2300" kern="1200" dirty="0" smtClean="0">
              <a:solidFill>
                <a:schemeClr val="tx2">
                  <a:lumMod val="75000"/>
                </a:schemeClr>
              </a:solidFill>
            </a:rPr>
            <a:t>милијарда динара </a:t>
          </a:r>
          <a:endParaRPr lang="en-GB" sz="2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69318" y="3079246"/>
        <a:ext cx="1376866" cy="1086324"/>
      </dsp:txXfrm>
    </dsp:sp>
    <dsp:sp modelId="{D52AF3B3-58F3-4DA0-B9A2-A0330AE046B9}">
      <dsp:nvSpPr>
        <dsp:cNvPr id="0" name=""/>
        <dsp:cNvSpPr/>
      </dsp:nvSpPr>
      <dsp:spPr>
        <a:xfrm>
          <a:off x="519829" y="466414"/>
          <a:ext cx="2655397" cy="1477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>
              <a:solidFill>
                <a:schemeClr val="tx2">
                  <a:lumMod val="75000"/>
                </a:schemeClr>
              </a:solidFill>
            </a:rPr>
            <a:t>7,6 милијарди динара </a:t>
          </a:r>
          <a:endParaRPr lang="en-GB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73388" y="640615"/>
        <a:ext cx="1531039" cy="1128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F556-A850-4B5E-8E3F-BF1440D4D6FA}">
      <dsp:nvSpPr>
        <dsp:cNvPr id="0" name=""/>
        <dsp:cNvSpPr/>
      </dsp:nvSpPr>
      <dsp:spPr>
        <a:xfrm>
          <a:off x="2419968" y="605642"/>
          <a:ext cx="4122075" cy="128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noProof="0" dirty="0" smtClean="0">
              <a:solidFill>
                <a:schemeClr val="tx2"/>
              </a:solidFill>
            </a:rPr>
            <a:t>Међународне организације врховних ревизорских институција (INTOSAI)</a:t>
          </a:r>
          <a:endParaRPr lang="sr-Cyrl-RS" sz="2000" kern="1200" noProof="0" dirty="0"/>
        </a:p>
      </dsp:txBody>
      <dsp:txXfrm>
        <a:off x="2419968" y="605642"/>
        <a:ext cx="4122075" cy="1288148"/>
      </dsp:txXfrm>
    </dsp:sp>
    <dsp:sp modelId="{F9F46075-9D21-4A69-B92E-77F51F11D596}">
      <dsp:nvSpPr>
        <dsp:cNvPr id="0" name=""/>
        <dsp:cNvSpPr/>
      </dsp:nvSpPr>
      <dsp:spPr>
        <a:xfrm>
          <a:off x="2160236" y="491038"/>
          <a:ext cx="912271" cy="12384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60E08-7B78-44F7-ABF1-4F337B88615D}">
      <dsp:nvSpPr>
        <dsp:cNvPr id="0" name=""/>
        <dsp:cNvSpPr/>
      </dsp:nvSpPr>
      <dsp:spPr>
        <a:xfrm>
          <a:off x="172852" y="2227278"/>
          <a:ext cx="4122075" cy="128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noProof="0" dirty="0" smtClean="0">
              <a:solidFill>
                <a:schemeClr val="tx2"/>
              </a:solidFill>
            </a:rPr>
            <a:t>Европске организације врховних ревизорских институција </a:t>
          </a:r>
          <a:r>
            <a:rPr lang="en-US" sz="2000" kern="1200" dirty="0" smtClean="0">
              <a:solidFill>
                <a:schemeClr val="tx2"/>
              </a:solidFill>
            </a:rPr>
            <a:t>(EUROSAI)</a:t>
          </a:r>
          <a:endParaRPr lang="en-US" sz="2000" kern="1200" dirty="0"/>
        </a:p>
      </dsp:txBody>
      <dsp:txXfrm>
        <a:off x="172852" y="2227278"/>
        <a:ext cx="4122075" cy="1288148"/>
      </dsp:txXfrm>
    </dsp:sp>
    <dsp:sp modelId="{B3440A1C-342F-4361-B5ED-A111A07A6098}">
      <dsp:nvSpPr>
        <dsp:cNvPr id="0" name=""/>
        <dsp:cNvSpPr/>
      </dsp:nvSpPr>
      <dsp:spPr>
        <a:xfrm>
          <a:off x="1099" y="2041212"/>
          <a:ext cx="901704" cy="13525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2443A-3802-4107-9ABF-5162DEA243A1}">
      <dsp:nvSpPr>
        <dsp:cNvPr id="0" name=""/>
        <dsp:cNvSpPr/>
      </dsp:nvSpPr>
      <dsp:spPr>
        <a:xfrm>
          <a:off x="4661800" y="2227278"/>
          <a:ext cx="4122075" cy="12881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/>
              </a:solidFill>
            </a:rPr>
            <a:t>Мреже врховних ревизорских институција држава кандидата и потенцијалних кандидата за чланство у Европску унију</a:t>
          </a:r>
          <a:r>
            <a:rPr lang="sr-Cyrl-RS" sz="1800" kern="1200" dirty="0" smtClean="0">
              <a:solidFill>
                <a:schemeClr val="tx2"/>
              </a:solidFill>
            </a:rPr>
            <a:t> и Европског ревизорског суда</a:t>
          </a:r>
          <a:endParaRPr lang="en-US" sz="1800" kern="1200" dirty="0"/>
        </a:p>
      </dsp:txBody>
      <dsp:txXfrm>
        <a:off x="4661800" y="2227278"/>
        <a:ext cx="4122075" cy="1288148"/>
      </dsp:txXfrm>
    </dsp:sp>
    <dsp:sp modelId="{80D7FF0E-353F-4D12-882C-E3572C0B1FDD}">
      <dsp:nvSpPr>
        <dsp:cNvPr id="0" name=""/>
        <dsp:cNvSpPr/>
      </dsp:nvSpPr>
      <dsp:spPr>
        <a:xfrm>
          <a:off x="4490047" y="2041212"/>
          <a:ext cx="901704" cy="13525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137E-D8B8-4DB1-9496-8D19DDD5EDA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0A425-EC64-4FAB-A327-F412E34BE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92DA-1832-4692-80CD-2372D9C03A04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C104-7B67-4E81-87F3-C5136D736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9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1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6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C104-7B67-4E81-87F3-C5136D736A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2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Пребацити у пие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49A36-9B84-4467-B203-3DF7B55D97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62470"/>
            <a:ext cx="612152" cy="120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71662"/>
            <a:ext cx="868737" cy="10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4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9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2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1560"/>
            <a:ext cx="7956376" cy="47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9119-881E-45D7-B845-587EB65F11C7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46A1-1394-4237-8358-CFB236620D6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07" y="15665"/>
            <a:ext cx="585092" cy="73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41560"/>
            <a:ext cx="8172400" cy="483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2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i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sr-Cyrl-RS" sz="4200" dirty="0" smtClean="0">
                <a:solidFill>
                  <a:schemeClr val="tx2"/>
                </a:solidFill>
              </a:rPr>
              <a:t>Представљање </a:t>
            </a:r>
            <a:r>
              <a:rPr lang="sr-Cyrl-RS" sz="4200" dirty="0">
                <a:solidFill>
                  <a:schemeClr val="tx2"/>
                </a:solidFill>
              </a:rPr>
              <a:t>И</a:t>
            </a:r>
            <a:r>
              <a:rPr lang="sr-Cyrl-RS" sz="4200" dirty="0" smtClean="0">
                <a:solidFill>
                  <a:schemeClr val="tx2"/>
                </a:solidFill>
              </a:rPr>
              <a:t>звештаја </a:t>
            </a:r>
            <a:r>
              <a:rPr lang="sr-Cyrl-RS" sz="4200" dirty="0">
                <a:solidFill>
                  <a:schemeClr val="tx2"/>
                </a:solidFill>
              </a:rPr>
              <a:t>о </a:t>
            </a:r>
            <a:r>
              <a:rPr lang="sr-Cyrl-RS" sz="4200" dirty="0" smtClean="0">
                <a:solidFill>
                  <a:schemeClr val="tx2"/>
                </a:solidFill>
              </a:rPr>
              <a:t>раду Државне ревизорске институције </a:t>
            </a:r>
            <a:br>
              <a:rPr lang="sr-Cyrl-RS" sz="4200" dirty="0" smtClean="0">
                <a:solidFill>
                  <a:schemeClr val="tx2"/>
                </a:solidFill>
              </a:rPr>
            </a:br>
            <a:r>
              <a:rPr lang="sr-Cyrl-RS" sz="4200" dirty="0" smtClean="0">
                <a:solidFill>
                  <a:schemeClr val="tx2"/>
                </a:solidFill>
              </a:rPr>
              <a:t>за 2015</a:t>
            </a:r>
            <a:r>
              <a:rPr lang="sr-Cyrl-RS" sz="4200" dirty="0">
                <a:solidFill>
                  <a:schemeClr val="tx2"/>
                </a:solidFill>
              </a:rPr>
              <a:t>. </a:t>
            </a:r>
            <a:r>
              <a:rPr lang="sr-Cyrl-RS" sz="4200" dirty="0" smtClean="0">
                <a:solidFill>
                  <a:schemeClr val="tx2"/>
                </a:solidFill>
              </a:rPr>
              <a:t>годину </a:t>
            </a:r>
            <a:r>
              <a:rPr lang="sr-Cyrl-RS" sz="4200" dirty="0">
                <a:solidFill>
                  <a:schemeClr val="tx2"/>
                </a:solidFill>
              </a:rPr>
              <a:t/>
            </a:r>
            <a:br>
              <a:rPr lang="sr-Cyrl-RS" sz="4200" dirty="0">
                <a:solidFill>
                  <a:schemeClr val="tx2"/>
                </a:solidFill>
              </a:rPr>
            </a:b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</a:rPr>
              <a:t>Радослав Сретеновић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Генерални државни ревизор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>
                <a:solidFill>
                  <a:schemeClr val="bg1"/>
                </a:solidFill>
                <a:latin typeface="+mn-lt"/>
              </a:rPr>
              <a:t>СУБЈЕКТИ РЕВИЗИЈЕ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711004"/>
              </p:ext>
            </p:extLst>
          </p:nvPr>
        </p:nvGraphicFramePr>
        <p:xfrm>
          <a:off x="0" y="1052736"/>
          <a:ext cx="9144000" cy="520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54022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tx2"/>
                </a:solidFill>
              </a:rPr>
              <a:t>ОБАВЕЗНИ СУБЈЕКТИ РЕВИЗИЈЕ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10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Cyrl-RS" sz="2000" dirty="0">
                <a:solidFill>
                  <a:schemeClr val="tx2"/>
                </a:solidFill>
              </a:rPr>
              <a:t>Први пут у</a:t>
            </a:r>
            <a:r>
              <a:rPr lang="sr-Cyrl-RS" sz="2800" dirty="0">
                <a:solidFill>
                  <a:schemeClr val="tx2"/>
                </a:solidFill>
              </a:rPr>
              <a:t> 2015</a:t>
            </a:r>
            <a:r>
              <a:rPr lang="sr-Cyrl-RS" dirty="0">
                <a:solidFill>
                  <a:schemeClr val="tx2"/>
                </a:solidFill>
              </a:rPr>
              <a:t>. години </a:t>
            </a:r>
            <a:r>
              <a:rPr lang="sr-Cyrl-RS" dirty="0" smtClean="0">
                <a:solidFill>
                  <a:schemeClr val="tx2"/>
                </a:solidFill>
              </a:rPr>
              <a:t>спроведена је </a:t>
            </a:r>
            <a:r>
              <a:rPr lang="sr-Cyrl-RS" dirty="0">
                <a:solidFill>
                  <a:schemeClr val="tx2"/>
                </a:solidFill>
              </a:rPr>
              <a:t>ревизија код свих обавезних субјеката </a:t>
            </a:r>
            <a:r>
              <a:rPr lang="sr-Cyrl-RS" dirty="0" smtClean="0">
                <a:solidFill>
                  <a:schemeClr val="tx2"/>
                </a:solidFill>
              </a:rPr>
              <a:t>ревизије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ИЗВЕШТАЈИ О РЕВИЗИЈИ ПРОГРАМ </a:t>
            </a:r>
            <a:r>
              <a:rPr lang="sr-Cyrl-RS" dirty="0" smtClean="0">
                <a:solidFill>
                  <a:schemeClr val="bg1"/>
                </a:solidFill>
              </a:rPr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052736"/>
            <a:ext cx="8658225" cy="49685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95363"/>
            <a:ext cx="81724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ИЗВЕШТАЈИ О РЕВИЗИЈИ </a:t>
            </a:r>
            <a:r>
              <a:rPr lang="sr-Cyrl-RS" dirty="0" smtClean="0">
                <a:solidFill>
                  <a:schemeClr val="bg1"/>
                </a:solidFill>
              </a:rPr>
              <a:t>ПРОГРАМ 2014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5758"/>
            <a:ext cx="8105758" cy="442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4631563" y="4934780"/>
            <a:ext cx="22761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14" idx="1"/>
          </p:cNvCxnSpPr>
          <p:nvPr/>
        </p:nvCxnSpPr>
        <p:spPr>
          <a:xfrm>
            <a:off x="4671391" y="4164646"/>
            <a:ext cx="22761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664841" y="3392126"/>
            <a:ext cx="2209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93367" y="1551491"/>
            <a:ext cx="0" cy="342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519640" y="1551491"/>
            <a:ext cx="0" cy="3533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ИЗРАЖЕНА МИШЉЕЊА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1391" y="859415"/>
            <a:ext cx="1764000" cy="6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Финансијски </a:t>
            </a:r>
          </a:p>
          <a:p>
            <a:pPr algn="ctr" fontAlgn="b"/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извештаји</a:t>
            </a:r>
            <a:endParaRPr lang="sr-Cyrl-C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3808" y="3068960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ишљење </a:t>
            </a:r>
            <a:r>
              <a:rPr lang="sr-Latn-CS" dirty="0">
                <a:solidFill>
                  <a:schemeClr val="tx2">
                    <a:lumMod val="75000"/>
                  </a:schemeClr>
                </a:solidFill>
              </a:rPr>
              <a:t>са резервом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6784" y="3897052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егативно </a:t>
            </a:r>
            <a:r>
              <a:rPr lang="sr-Latn-CS" dirty="0">
                <a:solidFill>
                  <a:schemeClr val="tx2">
                    <a:lumMod val="75000"/>
                  </a:schemeClr>
                </a:solidFill>
              </a:rPr>
              <a:t>мишљење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8061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НЕМОДИФИКОВАНО</a:t>
            </a:r>
          </a:p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(ПОЗИТИВНО) </a:t>
            </a:r>
          </a:p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МИШЉЕЊЕ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4011451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МОДИФИКОВАНО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МИШЉЕЊЕ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205" y="292494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13265" y="1897593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23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1341" y="3851736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6785" y="3056726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130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33085" y="5458433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76160" y="5511576"/>
            <a:ext cx="9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5511576"/>
            <a:ext cx="9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" y="3160095"/>
            <a:ext cx="736957" cy="7369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8" y="1052736"/>
            <a:ext cx="633189" cy="633189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6553579" y="849160"/>
            <a:ext cx="1764000" cy="6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>Правилност пословања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03558" y="1887338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47590" y="3841481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47590" y="3087121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5364" y="5590981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156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1509" y="5580726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158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26784" y="4646749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здржавајуће </a:t>
            </a:r>
            <a:r>
              <a:rPr lang="sr-Latn-CS" dirty="0">
                <a:solidFill>
                  <a:schemeClr val="tx2">
                    <a:lumMod val="75000"/>
                  </a:schemeClr>
                </a:solidFill>
              </a:rPr>
              <a:t>мишљење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3534" y="4650467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9783" y="4640212"/>
            <a:ext cx="93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244842" y="2254105"/>
            <a:ext cx="360040" cy="216024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4288" y="3212976"/>
            <a:ext cx="288032" cy="151899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77739" y="4934735"/>
            <a:ext cx="252028" cy="139479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7026" y="4934735"/>
            <a:ext cx="360040" cy="151800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4522151"/>
              </p:ext>
            </p:extLst>
          </p:nvPr>
        </p:nvGraphicFramePr>
        <p:xfrm>
          <a:off x="0" y="-99392"/>
          <a:ext cx="9036496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000" dirty="0">
                <a:solidFill>
                  <a:prstClr val="white"/>
                </a:solidFill>
              </a:rPr>
              <a:t>СКРЕТАЊЕ ПАЖЊЕ</a:t>
            </a:r>
            <a:endParaRPr lang="en-US" sz="2000" dirty="0"/>
          </a:p>
        </p:txBody>
      </p:sp>
      <p:sp>
        <p:nvSpPr>
          <p:cNvPr id="36" name="Not Equal 35"/>
          <p:cNvSpPr/>
          <p:nvPr/>
        </p:nvSpPr>
        <p:spPr>
          <a:xfrm>
            <a:off x="3910950" y="1444134"/>
            <a:ext cx="661050" cy="369332"/>
          </a:xfrm>
          <a:prstGeom prst="mathNotEqua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НАЛАЗИ ПО ОБЛАСТИМА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7" y="908720"/>
            <a:ext cx="83873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V="1">
            <a:off x="2646579" y="1324101"/>
            <a:ext cx="3565082" cy="58980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87330" y="2372116"/>
            <a:ext cx="291831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56990" y="3370540"/>
            <a:ext cx="291831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87330" y="4336392"/>
            <a:ext cx="291831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46579" y="5013174"/>
            <a:ext cx="3528723" cy="520291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1116" y="819793"/>
            <a:ext cx="8317308" cy="5646736"/>
            <a:chOff x="0" y="819793"/>
            <a:chExt cx="8800388" cy="5646736"/>
          </a:xfrm>
        </p:grpSpPr>
        <p:sp>
          <p:nvSpPr>
            <p:cNvPr id="12" name="Oval 11"/>
            <p:cNvSpPr/>
            <p:nvPr/>
          </p:nvSpPr>
          <p:spPr>
            <a:xfrm>
              <a:off x="0" y="1729512"/>
              <a:ext cx="3173973" cy="323981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4609" y="2466399"/>
              <a:ext cx="2926080" cy="1508760"/>
            </a:xfrm>
            <a:custGeom>
              <a:avLst/>
              <a:gdLst>
                <a:gd name="connsiteX0" fmla="*/ 0 w 2926080"/>
                <a:gd name="connsiteY0" fmla="*/ 0 h 1508760"/>
                <a:gd name="connsiteX1" fmla="*/ 2926080 w 2926080"/>
                <a:gd name="connsiteY1" fmla="*/ 0 h 1508760"/>
                <a:gd name="connsiteX2" fmla="*/ 2926080 w 2926080"/>
                <a:gd name="connsiteY2" fmla="*/ 1508760 h 1508760"/>
                <a:gd name="connsiteX3" fmla="*/ 0 w 2926080"/>
                <a:gd name="connsiteY3" fmla="*/ 1508760 h 1508760"/>
                <a:gd name="connsiteX4" fmla="*/ 0 w 2926080"/>
                <a:gd name="connsiteY4" fmla="*/ 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0" h="1508760">
                  <a:moveTo>
                    <a:pt x="0" y="0"/>
                  </a:moveTo>
                  <a:lnTo>
                    <a:pt x="2926080" y="0"/>
                  </a:lnTo>
                  <a:lnTo>
                    <a:pt x="2926080" y="1508760"/>
                  </a:lnTo>
                  <a:lnTo>
                    <a:pt x="0" y="15087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Cyrl-RS" sz="2800" b="0" kern="12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800" b="0" kern="1200" dirty="0" smtClean="0">
                  <a:solidFill>
                    <a:schemeClr val="tx2">
                      <a:lumMod val="75000"/>
                    </a:schemeClr>
                  </a:solidFill>
                </a:rPr>
                <a:t>НАЈЧЕШЋЕ НЕПРАВИЛНОСТИ У ОДНОСУ НА </a:t>
              </a:r>
              <a:endParaRPr lang="en-US" sz="2800" b="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29120" y="1059563"/>
              <a:ext cx="822960" cy="82296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000" r="-2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444208" y="819793"/>
              <a:ext cx="2344407" cy="822960"/>
            </a:xfrm>
            <a:custGeom>
              <a:avLst/>
              <a:gdLst>
                <a:gd name="connsiteX0" fmla="*/ 0 w 1810305"/>
                <a:gd name="connsiteY0" fmla="*/ 0 h 822960"/>
                <a:gd name="connsiteX1" fmla="*/ 1810305 w 1810305"/>
                <a:gd name="connsiteY1" fmla="*/ 0 h 822960"/>
                <a:gd name="connsiteX2" fmla="*/ 1810305 w 1810305"/>
                <a:gd name="connsiteY2" fmla="*/ 822960 h 822960"/>
                <a:gd name="connsiteX3" fmla="*/ 0 w 1810305"/>
                <a:gd name="connsiteY3" fmla="*/ 822960 h 822960"/>
                <a:gd name="connsiteX4" fmla="*/ 0 w 1810305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05" h="822960">
                  <a:moveTo>
                    <a:pt x="0" y="0"/>
                  </a:moveTo>
                  <a:lnTo>
                    <a:pt x="1810305" y="0"/>
                  </a:lnTo>
                  <a:lnTo>
                    <a:pt x="1810305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буџетском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систему</a:t>
              </a:r>
              <a:endParaRPr lang="en-US" sz="20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692202" y="1863471"/>
              <a:ext cx="822960" cy="82296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005642" y="1866352"/>
              <a:ext cx="2787407" cy="822960"/>
            </a:xfrm>
            <a:custGeom>
              <a:avLst/>
              <a:gdLst>
                <a:gd name="connsiteX0" fmla="*/ 0 w 2528175"/>
                <a:gd name="connsiteY0" fmla="*/ 0 h 822960"/>
                <a:gd name="connsiteX1" fmla="*/ 2528175 w 2528175"/>
                <a:gd name="connsiteY1" fmla="*/ 0 h 822960"/>
                <a:gd name="connsiteX2" fmla="*/ 2528175 w 2528175"/>
                <a:gd name="connsiteY2" fmla="*/ 822960 h 822960"/>
                <a:gd name="connsiteX3" fmla="*/ 0 w 2528175"/>
                <a:gd name="connsiteY3" fmla="*/ 822960 h 822960"/>
                <a:gd name="connsiteX4" fmla="*/ 0 w 2528175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175" h="822960">
                  <a:moveTo>
                    <a:pt x="0" y="0"/>
                  </a:moveTo>
                  <a:lnTo>
                    <a:pt x="2528175" y="0"/>
                  </a:lnTo>
                  <a:lnTo>
                    <a:pt x="2528175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јавним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набавкама</a:t>
              </a:r>
              <a:endParaRPr lang="en-US" sz="20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93186" y="2935350"/>
              <a:ext cx="822960" cy="82296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264874" y="2959060"/>
              <a:ext cx="2529550" cy="822960"/>
            </a:xfrm>
            <a:custGeom>
              <a:avLst/>
              <a:gdLst>
                <a:gd name="connsiteX0" fmla="*/ 0 w 2788782"/>
                <a:gd name="connsiteY0" fmla="*/ 0 h 822960"/>
                <a:gd name="connsiteX1" fmla="*/ 2788782 w 2788782"/>
                <a:gd name="connsiteY1" fmla="*/ 0 h 822960"/>
                <a:gd name="connsiteX2" fmla="*/ 2788782 w 2788782"/>
                <a:gd name="connsiteY2" fmla="*/ 822960 h 822960"/>
                <a:gd name="connsiteX3" fmla="*/ 0 w 2788782"/>
                <a:gd name="connsiteY3" fmla="*/ 822960 h 822960"/>
                <a:gd name="connsiteX4" fmla="*/ 0 w 2788782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782" h="822960">
                  <a:moveTo>
                    <a:pt x="0" y="0"/>
                  </a:moveTo>
                  <a:lnTo>
                    <a:pt x="2788782" y="0"/>
                  </a:lnTo>
                  <a:lnTo>
                    <a:pt x="2788782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рачуноводству</a:t>
              </a:r>
              <a:endParaRPr lang="en-US" sz="2000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960175" y="3940240"/>
              <a:ext cx="822960" cy="822960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264874" y="3782020"/>
              <a:ext cx="2535514" cy="822960"/>
            </a:xfrm>
            <a:custGeom>
              <a:avLst/>
              <a:gdLst>
                <a:gd name="connsiteX0" fmla="*/ 0 w 2528996"/>
                <a:gd name="connsiteY0" fmla="*/ 0 h 822960"/>
                <a:gd name="connsiteX1" fmla="*/ 2528996 w 2528996"/>
                <a:gd name="connsiteY1" fmla="*/ 0 h 822960"/>
                <a:gd name="connsiteX2" fmla="*/ 2528996 w 2528996"/>
                <a:gd name="connsiteY2" fmla="*/ 822960 h 822960"/>
                <a:gd name="connsiteX3" fmla="*/ 0 w 2528996"/>
                <a:gd name="connsiteY3" fmla="*/ 822960 h 822960"/>
                <a:gd name="connsiteX4" fmla="*/ 0 w 2528996"/>
                <a:gd name="connsiteY4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996" h="822960">
                  <a:moveTo>
                    <a:pt x="0" y="0"/>
                  </a:moveTo>
                  <a:lnTo>
                    <a:pt x="2528996" y="0"/>
                  </a:lnTo>
                  <a:lnTo>
                    <a:pt x="2528996" y="822960"/>
                  </a:lnTo>
                  <a:lnTo>
                    <a:pt x="0" y="822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0" rIns="76200" bIns="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Закон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о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раду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US" sz="2000" kern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644011" y="5013174"/>
              <a:ext cx="822960" cy="822960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000" r="-3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264874" y="4600402"/>
              <a:ext cx="2522769" cy="1866127"/>
            </a:xfrm>
            <a:custGeom>
              <a:avLst/>
              <a:gdLst>
                <a:gd name="connsiteX0" fmla="*/ 0 w 1810984"/>
                <a:gd name="connsiteY0" fmla="*/ 0 h 1866127"/>
                <a:gd name="connsiteX1" fmla="*/ 1810984 w 1810984"/>
                <a:gd name="connsiteY1" fmla="*/ 0 h 1866127"/>
                <a:gd name="connsiteX2" fmla="*/ 1810984 w 1810984"/>
                <a:gd name="connsiteY2" fmla="*/ 1866127 h 1866127"/>
                <a:gd name="connsiteX3" fmla="*/ 0 w 1810984"/>
                <a:gd name="connsiteY3" fmla="*/ 1866127 h 1866127"/>
                <a:gd name="connsiteX4" fmla="*/ 0 w 1810984"/>
                <a:gd name="connsiteY4" fmla="*/ 0 h 186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984" h="1866127">
                  <a:moveTo>
                    <a:pt x="0" y="0"/>
                  </a:moveTo>
                  <a:lnTo>
                    <a:pt x="1810984" y="0"/>
                  </a:lnTo>
                  <a:lnTo>
                    <a:pt x="1810984" y="1866127"/>
                  </a:lnTo>
                  <a:lnTo>
                    <a:pt x="0" y="18661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0" rIns="68580" bIns="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800" kern="1200" dirty="0" smtClean="0">
                  <a:solidFill>
                    <a:schemeClr val="tx2">
                      <a:lumMod val="75000"/>
                    </a:schemeClr>
                  </a:solidFill>
                </a:rPr>
                <a:t>З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акон</a:t>
              </a:r>
              <a:r>
                <a:rPr lang="sr-Cyrl-R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којима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се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уређују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плате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/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зараде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и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друга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примања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запослених у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јавном</a:t>
              </a:r>
              <a:r>
                <a:rPr lang="en-US" sz="2000" kern="12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kern="1200" dirty="0" err="1" smtClean="0">
                  <a:solidFill>
                    <a:schemeClr val="tx2">
                      <a:lumMod val="75000"/>
                    </a:schemeClr>
                  </a:solidFill>
                </a:rPr>
                <a:t>сектору</a:t>
              </a:r>
              <a:endParaRPr lang="en-US" sz="20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НАЛАЗИ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ФИНАНСИЈСКИ </a:t>
            </a:r>
            <a:r>
              <a:rPr lang="sr-Cyrl-RS" dirty="0">
                <a:solidFill>
                  <a:schemeClr val="bg1"/>
                </a:solidFill>
              </a:rPr>
              <a:t>ЕФЕКТИ ПРЕДУЗЕТИХ АКТИВНОСТИ У ТОКУ </a:t>
            </a:r>
            <a:r>
              <a:rPr lang="sr-Cyrl-RS" dirty="0" smtClean="0">
                <a:solidFill>
                  <a:schemeClr val="bg1"/>
                </a:solidFill>
              </a:rPr>
              <a:t>РЕВИЗИЈЕ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8892479" cy="5949950"/>
          </a:xfrm>
        </p:spPr>
      </p:pic>
    </p:spTree>
    <p:extLst>
      <p:ext uri="{BB962C8B-B14F-4D97-AF65-F5344CB8AC3E}">
        <p14:creationId xmlns:p14="http://schemas.microsoft.com/office/powerpoint/2010/main" val="16000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ПРЕПОРУКЕ ПО ОБЛАСТИМА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704856" cy="571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66" y="116632"/>
            <a:ext cx="7812467" cy="504056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МЕРЕ ПРЕДУЗЕТЕ</a:t>
            </a:r>
            <a:r>
              <a:rPr lang="ru-RU" sz="2000" dirty="0">
                <a:solidFill>
                  <a:schemeClr val="bg1"/>
                </a:solidFill>
              </a:rPr>
              <a:t> НАКОН ДОСТАВЉАЊА ИЗВЕШТАЈА О РЕВИЗИЈИ </a:t>
            </a:r>
            <a:endParaRPr lang="en-GB" sz="2000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4506"/>
              </p:ext>
            </p:extLst>
          </p:nvPr>
        </p:nvGraphicFramePr>
        <p:xfrm>
          <a:off x="163746" y="1107077"/>
          <a:ext cx="8980254" cy="57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7" y="1268985"/>
            <a:ext cx="2200582" cy="2086266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2915816" y="1292494"/>
            <a:ext cx="3692021" cy="55233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  <a:shade val="30000"/>
                  <a:satMod val="1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568659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Јавна предузећа су уплатила део добити оснивачу и извршила повраћај неутрошених средстава у буџет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65" y="4018696"/>
            <a:ext cx="2218705" cy="1476447"/>
          </a:xfrm>
          <a:prstGeom prst="rect">
            <a:avLst/>
          </a:prstGeom>
        </p:spPr>
      </p:pic>
      <p:sp>
        <p:nvSpPr>
          <p:cNvPr id="18" name="Curved Up Arrow 17"/>
          <p:cNvSpPr/>
          <p:nvPr/>
        </p:nvSpPr>
        <p:spPr>
          <a:xfrm>
            <a:off x="3059832" y="5157192"/>
            <a:ext cx="3548005" cy="1008112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7690" y="4017815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Зависна предузећа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 уплатила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део добити оснивачу ЈП Електропривреде Србије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ДРЖАВНА РЕВИЗОРСКА ИНСТИТУЦИЈА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0902"/>
            <a:ext cx="91440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/>
              <a:t> 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736174"/>
              </p:ext>
            </p:extLst>
          </p:nvPr>
        </p:nvGraphicFramePr>
        <p:xfrm>
          <a:off x="1763688" y="1700808"/>
          <a:ext cx="61206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949280"/>
            <a:ext cx="33843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Провера веродостојности одазивних </a:t>
            </a:r>
            <a:r>
              <a:rPr lang="sr-Cyrl-RS" dirty="0">
                <a:solidFill>
                  <a:schemeClr val="tx2">
                    <a:lumMod val="75000"/>
                  </a:schemeClr>
                </a:solidFill>
              </a:rPr>
              <a:t>извештаја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92696"/>
            <a:ext cx="91440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АЈВИШИ ДРЖАВНИ ОРГАН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РЕВИЗИЈЕ ЈАВНИХ СРЕДСТАВА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У РЕПУБЛИЦИ СРБИЈИ</a:t>
            </a:r>
            <a:endParaRPr lang="sr-Cyrl-R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MEРЕ ПРЕДУЗЕТЕ НАКОН ДОСТАВЉАЊА ИЗВЕШТАЈА О РЕВИЗИЈИ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743276" y="982824"/>
            <a:ext cx="5069083" cy="1368152"/>
          </a:xfrm>
          <a:prstGeom prst="wedgeRoundRectCallout">
            <a:avLst>
              <a:gd name="adj1" fmla="val -32996"/>
              <a:gd name="adj2" fmla="val 636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већана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накнада Институту за трансфузију крви из средстава РФЗО-а обухватањем укупних трошкова за пружене услуге и издате продукте од крви (криопреципитат)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220072" y="2636912"/>
            <a:ext cx="3781886" cy="3240360"/>
          </a:xfrm>
          <a:prstGeom prst="wedgeEllipseCallout">
            <a:avLst>
              <a:gd name="adj1" fmla="val -93781"/>
              <a:gd name="adj2" fmla="val 3386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окренуте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активности за усклађивање и исплату разлике пензије професионалним војним пензионерима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57.000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корисника права)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8" y="4869160"/>
            <a:ext cx="2295339" cy="152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:\Users\dzivkovic\Desktop\Institut-za-transfuziju-krvi.jpg">
            <a:hlinkClick r:id="rId3" action="ppaction://hlinksldjump"/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743123" cy="156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03848" y="5677217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tx2">
                    <a:lumMod val="75000"/>
                  </a:schemeClr>
                </a:solidFill>
              </a:rPr>
              <a:t>1,9 милијарди динара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9860" y="2640983"/>
            <a:ext cx="279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34,3 милиона  динара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100392" cy="115212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</a:t>
            </a:r>
            <a:r>
              <a:rPr lang="sr-Cyrl-RS" sz="2000" dirty="0" smtClean="0">
                <a:solidFill>
                  <a:schemeClr val="bg1"/>
                </a:solidFill>
              </a:rPr>
              <a:t>РЕ ПРЕДУЗЕТЕ НАКОН ДОСТАВЉАЊА ИЗВЕШТАЈА О РЕВИЗИЈИ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" y="1066410"/>
            <a:ext cx="9114155" cy="5674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000" dirty="0" smtClean="0">
                <a:solidFill>
                  <a:schemeClr val="tx2">
                    <a:lumMod val="75000"/>
                  </a:schemeClr>
                </a:solidFill>
              </a:rPr>
              <a:t>Влада је извршила пренамену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неутрошених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средстава за набавку школског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намештаја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 2007.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године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 набавку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уџбеника, чиме су смањена издвајања из буџета за ову годину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26" y="3684140"/>
            <a:ext cx="1731980" cy="11546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98203">
            <a:off x="2847695" y="3219182"/>
            <a:ext cx="2664296" cy="470811"/>
          </a:xfrm>
          <a:prstGeom prst="rightArrow">
            <a:avLst>
              <a:gd name="adj1" fmla="val 63137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2">
                    <a:lumMod val="75000"/>
                  </a:schemeClr>
                </a:solidFill>
              </a:rPr>
              <a:t>208,2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 милиона динара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555">
            <a:off x="633172" y="2516507"/>
            <a:ext cx="1148904" cy="130136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927457">
            <a:off x="2583471" y="4741729"/>
            <a:ext cx="3510349" cy="720080"/>
          </a:xfrm>
          <a:prstGeom prst="rightArrow">
            <a:avLst>
              <a:gd name="adj1" fmla="val 54379"/>
              <a:gd name="adj2" fmla="val 478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2">
                    <a:lumMod val="75000"/>
                  </a:schemeClr>
                </a:solidFill>
              </a:rPr>
              <a:t>208,2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 милилиона динара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62360">
            <a:off x="1739078" y="29043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БУЏЕТ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79212" y="3049181"/>
            <a:ext cx="777179" cy="8960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79212" y="3024367"/>
            <a:ext cx="1008112" cy="10775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2" y="4956194"/>
            <a:ext cx="2220502" cy="11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prstClr val="white"/>
                </a:solidFill>
              </a:rPr>
              <a:t>ПРЕПОРУКЕ ЗА ИЗМЕНУ/ДОНОШЕЊЕ ПРОПИСА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3843"/>
            <a:ext cx="1800727" cy="108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44" y="924459"/>
            <a:ext cx="858837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9" y="5753943"/>
            <a:ext cx="13112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467545" y="1988840"/>
            <a:ext cx="7719986" cy="36004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Hеусаглашеност закона (одређене одредбе Закона о јавном дугу са Законом о буџетском систему, закони којима су уређене одређене врсте јавних прихода са Законом о буџетском систему, Закон о буџету са чланом 22. Закона о здравственом осигурању, одређене одредбе Закона о финансирању локалне самоуправе са Законом о комуналним делатностима); </a:t>
            </a:r>
            <a:endParaRPr lang="sr-Cyrl-RS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На </a:t>
            </a:r>
            <a:r>
              <a:rPr lang="en-US" sz="1600" dirty="0">
                <a:solidFill>
                  <a:schemeClr val="tx2"/>
                </a:solidFill>
              </a:rPr>
              <a:t>одредбе закона које могу произвести негативне последице (Закон о стечају у делу ограничења доспелости наплате потраживања, Закон о пензијском и инвалидском осигурању у делу који се односи на понављање поступка); </a:t>
            </a:r>
            <a:endParaRPr lang="sr-Cyrl-RS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Као </a:t>
            </a:r>
            <a:r>
              <a:rPr lang="en-US" sz="1600" dirty="0">
                <a:solidFill>
                  <a:schemeClr val="tx2"/>
                </a:solidFill>
              </a:rPr>
              <a:t>и да нису донети поједини закони и подзаконски прописи (закон којим се уређује здравствено осигурање војних осигураника, посебан закон којим ће се уредити припремање, одобравање и издавање уџбеника за установе које обављају делатност високог образовања, одлука о висини накнаде за коришћење природног лековитог фактора у складу са чланом 13. Закона о бањама</a:t>
            </a:r>
            <a:r>
              <a:rPr lang="en-US" sz="1600" dirty="0" smtClean="0">
                <a:solidFill>
                  <a:schemeClr val="tx2"/>
                </a:solidFill>
              </a:rPr>
              <a:t>).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09" y="738464"/>
            <a:ext cx="3876675" cy="11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Alternate Process 10"/>
          <p:cNvSpPr/>
          <p:nvPr/>
        </p:nvSpPr>
        <p:spPr>
          <a:xfrm>
            <a:off x="1768054" y="5733256"/>
            <a:ext cx="6409286" cy="100811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2"/>
                </a:solidFill>
              </a:rPr>
              <a:t>Указујемо на потребу примене Међународних рачуноводствених стандарда за јавни сектор и прописивање услова за вођење пословних књига и састављање финансијских извештаја корисника јавних средстава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ПОДНЕТЕ ПРИЈАВЕ</a:t>
            </a:r>
            <a:endParaRPr lang="sr-Cyrl-RS" sz="2800" dirty="0">
              <a:solidFill>
                <a:schemeClr val="bg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079024" y="2107709"/>
            <a:ext cx="2592288" cy="10081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99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ахтева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покретање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прекршајног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поступка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04168" y="932890"/>
            <a:ext cx="2160000" cy="936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На дан </a:t>
            </a:r>
          </a:p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05.09.2016. године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331760" y="932890"/>
            <a:ext cx="2160000" cy="936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На дан </a:t>
            </a:r>
          </a:p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31.12.2015. године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086119" y="3244571"/>
            <a:ext cx="2592288" cy="10801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Две пријаве за привредни преступ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93254" y="4468707"/>
            <a:ext cx="2592288" cy="10081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12 кривичних пријава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115616" y="5624781"/>
            <a:ext cx="2592288" cy="86409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Три и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нформације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надлежним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тужилаштвима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788024" y="2107709"/>
            <a:ext cx="2592288" cy="10081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303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ахтева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покретање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прекршајног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поступка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795119" y="3244571"/>
            <a:ext cx="2592288" cy="10801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24 пријаве за привредни преступ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4802254" y="4468707"/>
            <a:ext cx="2592288" cy="10081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31 кривичних пријава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824616" y="5624781"/>
            <a:ext cx="2592288" cy="86409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46 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нформациј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надлежним тужилаштвима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707904" y="2107709"/>
            <a:ext cx="288032" cy="33691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6" y="36075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113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418909" y="2107709"/>
            <a:ext cx="288032" cy="33691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06941" y="36075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358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РЕВИЗИЈА СВРСИСХОДНОСТИ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460432" cy="5112568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solidFill>
                  <a:schemeClr val="tx2"/>
                </a:solidFill>
              </a:rPr>
              <a:t>КЉУЧНА ПОРУКА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9517"/>
            <a:ext cx="7632847" cy="53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+mn-lt"/>
              </a:rPr>
              <a:t>СТРАТЕШКИ ПЛАН ДРИ 2016-2020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6" y="908050"/>
            <a:ext cx="7670007" cy="5113338"/>
          </a:xfrm>
        </p:spPr>
      </p:pic>
    </p:spTree>
    <p:extLst>
      <p:ext uri="{BB962C8B-B14F-4D97-AF65-F5344CB8AC3E}">
        <p14:creationId xmlns:p14="http://schemas.microsoft.com/office/powerpoint/2010/main" val="36120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МЕЂУНАРОДНА САРАДЊА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66" y="4797152"/>
            <a:ext cx="9144000" cy="3384376"/>
          </a:xfrm>
        </p:spPr>
        <p:txBody>
          <a:bodyPr>
            <a:normAutofit/>
          </a:bodyPr>
          <a:lstStyle/>
          <a:p>
            <a:endParaRPr lang="sr-Cyrl-R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Cyrl-RS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40768"/>
            <a:ext cx="914400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ПУНОПРАВНА ЧЛАНИЦА</a:t>
            </a:r>
            <a:endParaRPr lang="sr-Cyrl-RS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7474492"/>
              </p:ext>
            </p:extLst>
          </p:nvPr>
        </p:nvGraphicFramePr>
        <p:xfrm>
          <a:off x="179512" y="1700807"/>
          <a:ext cx="8784976" cy="399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0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САРАДЊА НАРОДНЕ СКУПШТИНЕ И ДРИ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406452" cy="2708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4279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60"/>
            <a:ext cx="8172400" cy="47912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prstClr val="white"/>
                </a:solidFill>
                <a:latin typeface="+mn-lt"/>
              </a:rPr>
              <a:t>ДРЖАВНА РЕВИЗОРСКА ИНСТИТУЦИЈА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sr-Cyrl-RS" dirty="0" smtClean="0">
              <a:latin typeface="+mn-lt"/>
            </a:endParaRPr>
          </a:p>
          <a:p>
            <a:pPr marL="0" indent="0" algn="ctr">
              <a:buNone/>
            </a:pPr>
            <a:r>
              <a:rPr lang="sr-Cyrl-RS" sz="4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Хвала на пажњи!</a:t>
            </a:r>
          </a:p>
          <a:p>
            <a:pPr marL="0" indent="0" algn="ctr">
              <a:buNone/>
            </a:pPr>
            <a:r>
              <a:rPr lang="en-US" sz="4500" dirty="0" smtClean="0">
                <a:latin typeface="+mn-lt"/>
                <a:hlinkClick r:id="rId2"/>
              </a:rPr>
              <a:t>www.dri.rs</a:t>
            </a:r>
            <a:r>
              <a:rPr lang="en-US" sz="4500" dirty="0" smtClean="0">
                <a:latin typeface="+mn-lt"/>
              </a:rPr>
              <a:t> </a:t>
            </a:r>
            <a:endParaRPr lang="sr-Cyrl-RS" sz="45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61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52758"/>
              </p:ext>
            </p:extLst>
          </p:nvPr>
        </p:nvGraphicFramePr>
        <p:xfrm>
          <a:off x="0" y="908050"/>
          <a:ext cx="9144000" cy="58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ДРЖАВНА РЕВИЗОРСКА ИНСТИТУЦИЈА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altLang="en-US" dirty="0" smtClean="0">
                <a:solidFill>
                  <a:schemeClr val="bg1"/>
                </a:solidFill>
                <a:cs typeface="Times New Roman" pitchFamily="18" charset="0"/>
              </a:rPr>
              <a:t>ОРГАНИЗАЦИОНА ШЕМА</a:t>
            </a:r>
            <a:r>
              <a:rPr lang="sr-Latn-CS" alt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" y="853157"/>
            <a:ext cx="7978210" cy="574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MyDocuments\DRI organizaciona sema\Organizaciona%20sema%20DRI_2015.pd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ПОСЛОВНИ ПРОСТОР - СРБИЈА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Canvas 20"/>
          <p:cNvGrpSpPr/>
          <p:nvPr/>
        </p:nvGrpSpPr>
        <p:grpSpPr>
          <a:xfrm>
            <a:off x="467544" y="1556792"/>
            <a:ext cx="8280920" cy="4752528"/>
            <a:chOff x="0" y="0"/>
            <a:chExt cx="5733232" cy="345122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732780" cy="3451225"/>
            </a:xfrm>
            <a:prstGeom prst="rect">
              <a:avLst/>
            </a:prstGeom>
          </p:spPr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33232" cy="3415297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>
              <a:off x="179515" y="353416"/>
              <a:ext cx="1805839" cy="645117"/>
            </a:xfrm>
            <a:prstGeom prst="wedgeEllipseCallout">
              <a:avLst>
                <a:gd name="adj1" fmla="val 46264"/>
                <a:gd name="adj2" fmla="val -4706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50" dirty="0">
                  <a:effectLst/>
                  <a:latin typeface="Times New Roman"/>
                  <a:ea typeface="Calibri"/>
                  <a:cs typeface="Times New Roman"/>
                </a:rPr>
                <a:t>НОВИ САД – </a:t>
              </a:r>
              <a:r>
                <a:rPr lang="sr-Cyrl-RS" sz="1050" b="1" dirty="0" err="1">
                  <a:effectLst/>
                  <a:latin typeface="Times New Roman"/>
                  <a:ea typeface="Calibri"/>
                  <a:cs typeface="Times New Roman"/>
                </a:rPr>
                <a:t>Модена</a:t>
              </a:r>
              <a:endParaRPr lang="en-US" sz="1600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050" b="1" dirty="0">
                  <a:effectLst/>
                  <a:latin typeface="Times New Roman"/>
                  <a:ea typeface="Calibri"/>
                  <a:cs typeface="Times New Roman"/>
                </a:rPr>
                <a:t>14 запослених</a:t>
              </a:r>
              <a:endParaRPr lang="en-US" sz="1600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050" dirty="0">
                  <a:effectLst/>
                  <a:latin typeface="Times New Roman"/>
                  <a:ea typeface="Calibri"/>
                </a:rPr>
                <a:t>85,62 </a:t>
              </a:r>
              <a:r>
                <a:rPr lang="en-US" sz="1050" dirty="0">
                  <a:effectLst/>
                  <a:latin typeface="Times New Roman"/>
                  <a:ea typeface="Calibri"/>
                </a:rPr>
                <a:t>m</a:t>
              </a:r>
              <a:r>
                <a:rPr lang="sr-Cyrl-RS" sz="1050" baseline="30000" dirty="0" smtClean="0">
                  <a:effectLst/>
                  <a:latin typeface="Times New Roman"/>
                  <a:ea typeface="Calibri"/>
                </a:rPr>
                <a:t>2</a:t>
              </a:r>
              <a:r>
                <a:rPr lang="sr-Cyrl-RS" sz="1050" b="1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6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4325654" y="2502463"/>
              <a:ext cx="1362710" cy="655955"/>
            </a:xfrm>
            <a:prstGeom prst="wedgeEllipseCallout">
              <a:avLst>
                <a:gd name="adj1" fmla="val -76022"/>
                <a:gd name="adj2" fmla="val 3598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НИШ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b="1" dirty="0">
                  <a:effectLst/>
                  <a:latin typeface="Times New Roman"/>
                  <a:ea typeface="Calibri"/>
                </a:rPr>
                <a:t>40 запослених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194,29 </a:t>
              </a:r>
              <a:r>
                <a:rPr lang="en-US" sz="1100" dirty="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 dirty="0">
                  <a:effectLst/>
                  <a:latin typeface="Times New Roman"/>
                  <a:ea typeface="Calibri"/>
                </a:rPr>
                <a:t>2</a:t>
              </a:r>
              <a:r>
                <a:rPr lang="sr-Cyrl-RS" sz="1100" dirty="0">
                  <a:effectLst/>
                  <a:latin typeface="Times New Roman"/>
                  <a:ea typeface="Calibri"/>
                </a:rPr>
                <a:t> 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1004078" y="998519"/>
              <a:ext cx="1581456" cy="903209"/>
            </a:xfrm>
            <a:prstGeom prst="wedgeEllipseCallout">
              <a:avLst>
                <a:gd name="adj1" fmla="val 46245"/>
                <a:gd name="adj2" fmla="val -4264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  <a:cs typeface="Times New Roman"/>
                </a:rPr>
                <a:t>БЕОГРАД</a:t>
              </a:r>
              <a:endParaRPr lang="en-US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b="1" dirty="0">
                  <a:effectLst/>
                  <a:latin typeface="Times New Roman"/>
                  <a:ea typeface="Calibri"/>
                  <a:cs typeface="Times New Roman"/>
                </a:rPr>
                <a:t>178 запослених</a:t>
              </a:r>
              <a:endParaRPr lang="en-US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dirty="0" smtClean="0">
                  <a:effectLst/>
                  <a:latin typeface="Times New Roman"/>
                  <a:ea typeface="Calibri"/>
                </a:rPr>
                <a:t>1598,42</a:t>
              </a:r>
              <a:r>
                <a:rPr lang="sr-Cyrl-RS" sz="1100" dirty="0">
                  <a:effectLst/>
                  <a:latin typeface="Times New Roman"/>
                  <a:ea typeface="Calibri"/>
                </a:rPr>
                <a:t> </a:t>
              </a:r>
              <a:r>
                <a:rPr lang="en-US" sz="1100" dirty="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 dirty="0">
                  <a:effectLst/>
                  <a:latin typeface="Times New Roman"/>
                  <a:ea typeface="Calibri"/>
                </a:rPr>
                <a:t>2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100" b="1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sr-Cyrl-RS" sz="1100" dirty="0">
                  <a:effectLst/>
                  <a:latin typeface="Times New Roman"/>
                  <a:ea typeface="Calibri"/>
                  <a:cs typeface="Times New Roman"/>
                </a:rPr>
                <a:t>(пет локација</a:t>
              </a:r>
              <a:r>
                <a:rPr lang="sr-Cyrl-RS" sz="1100" dirty="0" smtClean="0"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1727773" y="2184079"/>
              <a:ext cx="1362927" cy="656227"/>
            </a:xfrm>
            <a:prstGeom prst="wedgeEllipseCallout">
              <a:avLst>
                <a:gd name="adj1" fmla="val 43771"/>
                <a:gd name="adj2" fmla="val -6060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sr-Cyrl-RS" sz="1100">
                  <a:effectLst/>
                  <a:latin typeface="Times New Roman"/>
                  <a:ea typeface="Calibri"/>
                </a:rPr>
                <a:t>КРАГУЈЕВАЦ</a:t>
              </a:r>
              <a:endParaRPr lang="en-US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b="1">
                  <a:effectLst/>
                  <a:latin typeface="Times New Roman"/>
                  <a:ea typeface="Calibri"/>
                </a:rPr>
                <a:t>17 запослених</a:t>
              </a:r>
              <a:endParaRPr lang="en-US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>
                  <a:effectLst/>
                  <a:latin typeface="Times New Roman"/>
                  <a:ea typeface="Calibri"/>
                </a:rPr>
                <a:t>91,84 </a:t>
              </a:r>
              <a:r>
                <a:rPr lang="en-US" sz="110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>
                  <a:effectLst/>
                  <a:latin typeface="Times New Roman"/>
                  <a:ea typeface="Calibri"/>
                </a:rPr>
                <a:t>2</a:t>
              </a:r>
              <a:r>
                <a:rPr lang="sr-Cyrl-RS" sz="1100">
                  <a:effectLst/>
                  <a:latin typeface="Times New Roman"/>
                  <a:ea typeface="Calibri"/>
                </a:rPr>
                <a:t> </a:t>
              </a:r>
              <a:endParaRPr lang="en-US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2221448" y="73408"/>
              <a:ext cx="2069886" cy="734405"/>
            </a:xfrm>
            <a:prstGeom prst="wedgeEllipseCallout">
              <a:avLst>
                <a:gd name="adj1" fmla="val -62889"/>
                <a:gd name="adj2" fmla="val -910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НОВИ САД – </a:t>
              </a:r>
              <a:r>
                <a:rPr lang="sr-Cyrl-RS" sz="1100" b="1" dirty="0" err="1">
                  <a:effectLst/>
                  <a:latin typeface="Times New Roman"/>
                  <a:ea typeface="Calibri"/>
                </a:rPr>
                <a:t>Милетићева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b="1" dirty="0">
                  <a:effectLst/>
                  <a:latin typeface="Times New Roman"/>
                  <a:ea typeface="Calibri"/>
                </a:rPr>
                <a:t>25 </a:t>
              </a:r>
              <a:r>
                <a:rPr lang="sr-Cyrl-RS" sz="1100" b="1" dirty="0" smtClean="0">
                  <a:effectLst/>
                  <a:latin typeface="Times New Roman"/>
                  <a:ea typeface="Calibri"/>
                </a:rPr>
                <a:t>запослених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222,58 </a:t>
              </a:r>
              <a:r>
                <a:rPr lang="en-US" sz="1100" dirty="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 dirty="0" smtClean="0">
                  <a:effectLst/>
                  <a:latin typeface="Times New Roman"/>
                  <a:ea typeface="Calibri"/>
                </a:rPr>
                <a:t>2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1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ПОСЛОВНИ </a:t>
            </a:r>
            <a:r>
              <a:rPr lang="sr-Cyrl-RS" dirty="0" smtClean="0">
                <a:solidFill>
                  <a:schemeClr val="bg1"/>
                </a:solidFill>
              </a:rPr>
              <a:t>ПРОСТОР - БЕОГРАД</a:t>
            </a:r>
            <a:endParaRPr lang="en-US" dirty="0"/>
          </a:p>
        </p:txBody>
      </p:sp>
      <p:grpSp>
        <p:nvGrpSpPr>
          <p:cNvPr id="4" name="Canvas 2"/>
          <p:cNvGrpSpPr/>
          <p:nvPr/>
        </p:nvGrpSpPr>
        <p:grpSpPr>
          <a:xfrm>
            <a:off x="494646" y="1649746"/>
            <a:ext cx="8253818" cy="4875598"/>
            <a:chOff x="0" y="0"/>
            <a:chExt cx="5901055" cy="382778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901055" cy="3827780"/>
            </a:xfrm>
            <a:prstGeom prst="rect">
              <a:avLst/>
            </a:prstGeom>
          </p:spPr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862258" cy="3792236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>
              <a:off x="1368577" y="134636"/>
              <a:ext cx="1256709" cy="645117"/>
            </a:xfrm>
            <a:prstGeom prst="wedgeEllipse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  <a:cs typeface="Times New Roman"/>
                </a:rPr>
                <a:t>Палата Србија</a:t>
              </a:r>
              <a:endParaRPr lang="en-US" sz="1100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b="1" dirty="0">
                  <a:effectLst/>
                  <a:latin typeface="Times New Roman"/>
                  <a:ea typeface="Calibri"/>
                  <a:cs typeface="Times New Roman"/>
                </a:rPr>
                <a:t>64 запослених</a:t>
              </a:r>
              <a:endParaRPr lang="en-US" sz="1100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sr-Cyrl-RS" sz="1100" dirty="0" smtClean="0">
                  <a:latin typeface="Times New Roman"/>
                  <a:ea typeface="Calibri"/>
                  <a:sym typeface="Symbol"/>
                </a:rPr>
                <a:t> </a:t>
              </a:r>
              <a:r>
                <a:rPr lang="sr-Cyrl-RS" sz="1100" dirty="0" smtClean="0">
                  <a:latin typeface="Times New Roman"/>
                  <a:ea typeface="Calibri"/>
                </a:rPr>
                <a:t>475 </a:t>
              </a:r>
              <a:r>
                <a:rPr lang="en-US" sz="1100" dirty="0">
                  <a:latin typeface="Times New Roman"/>
                  <a:ea typeface="Calibri"/>
                </a:rPr>
                <a:t>m</a:t>
              </a:r>
              <a:r>
                <a:rPr lang="sr-Cyrl-RS" sz="1100" baseline="30000" dirty="0">
                  <a:latin typeface="Times New Roman"/>
                  <a:ea typeface="Calibri"/>
                </a:rPr>
                <a:t>2 </a:t>
              </a:r>
              <a:r>
                <a:rPr lang="sr-Cyrl-RS" sz="1100" b="1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2843753" y="779753"/>
              <a:ext cx="1362927" cy="656227"/>
            </a:xfrm>
            <a:prstGeom prst="wedgeEllipse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Г. Принципа 16</a:t>
              </a:r>
              <a:endParaRPr lang="en-US" sz="11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Times New Roman"/>
                  <a:ea typeface="Calibri"/>
                </a:rPr>
                <a:t>11 </a:t>
              </a:r>
              <a:r>
                <a:rPr lang="sr-Cyrl-RS" sz="1100" b="1" dirty="0">
                  <a:effectLst/>
                  <a:latin typeface="Times New Roman"/>
                  <a:ea typeface="Calibri"/>
                </a:rPr>
                <a:t>запослених</a:t>
              </a:r>
              <a:endParaRPr lang="en-US" sz="11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163 </a:t>
              </a:r>
              <a:r>
                <a:rPr lang="en-US" sz="1100" dirty="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 dirty="0">
                  <a:effectLst/>
                  <a:latin typeface="Times New Roman"/>
                  <a:ea typeface="Calibri"/>
                </a:rPr>
                <a:t>2</a:t>
              </a:r>
              <a:r>
                <a:rPr lang="sr-Cyrl-RS" sz="1100" dirty="0">
                  <a:effectLst/>
                  <a:latin typeface="Times New Roman"/>
                  <a:ea typeface="Calibri"/>
                </a:rPr>
                <a:t> </a:t>
              </a:r>
              <a:endParaRPr lang="en-US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3972236" y="1217816"/>
              <a:ext cx="1362710" cy="655955"/>
            </a:xfrm>
            <a:prstGeom prst="wedgeEllipseCallout">
              <a:avLst>
                <a:gd name="adj1" fmla="val -76022"/>
                <a:gd name="adj2" fmla="val 3598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sr-Cyrl-RS" sz="1100">
                  <a:effectLst/>
                  <a:latin typeface="Times New Roman"/>
                  <a:ea typeface="Calibri"/>
                </a:rPr>
                <a:t>Теразије 27</a:t>
              </a:r>
              <a:endParaRPr lang="en-US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b="1">
                  <a:effectLst/>
                  <a:latin typeface="Times New Roman"/>
                  <a:ea typeface="Calibri"/>
                </a:rPr>
                <a:t>25 запослених</a:t>
              </a:r>
              <a:endParaRPr lang="en-US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>
                  <a:effectLst/>
                  <a:latin typeface="Times New Roman"/>
                  <a:ea typeface="Calibri"/>
                </a:rPr>
                <a:t>346 </a:t>
              </a:r>
              <a:r>
                <a:rPr lang="en-US" sz="110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>
                  <a:effectLst/>
                  <a:latin typeface="Times New Roman"/>
                  <a:ea typeface="Calibri"/>
                </a:rPr>
                <a:t>2</a:t>
              </a:r>
              <a:r>
                <a:rPr lang="sr-Cyrl-RS" sz="1100">
                  <a:effectLst/>
                  <a:latin typeface="Times New Roman"/>
                  <a:ea typeface="Calibri"/>
                </a:rPr>
                <a:t> </a:t>
              </a:r>
              <a:endParaRPr lang="en-US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1823702" y="1476306"/>
              <a:ext cx="1362927" cy="656227"/>
            </a:xfrm>
            <a:prstGeom prst="wedgeEllipseCallout">
              <a:avLst>
                <a:gd name="adj1" fmla="val 46245"/>
                <a:gd name="adj2" fmla="val -4264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>
                  <a:effectLst/>
                  <a:latin typeface="Times New Roman"/>
                  <a:ea typeface="Calibri"/>
                </a:rPr>
                <a:t> </a:t>
              </a:r>
              <a:r>
                <a:rPr lang="sr-Cyrl-RS" sz="1100">
                  <a:effectLst/>
                  <a:latin typeface="Times New Roman"/>
                  <a:ea typeface="Calibri"/>
                </a:rPr>
                <a:t>К. Поповића 3</a:t>
              </a:r>
              <a:endParaRPr lang="en-US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b="1">
                  <a:effectLst/>
                  <a:latin typeface="Times New Roman"/>
                  <a:ea typeface="Calibri"/>
                </a:rPr>
                <a:t>39 запослених</a:t>
              </a:r>
              <a:endParaRPr lang="en-US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>
                  <a:effectLst/>
                  <a:latin typeface="Times New Roman"/>
                  <a:ea typeface="Calibri"/>
                </a:rPr>
                <a:t>247,2 </a:t>
              </a:r>
              <a:r>
                <a:rPr lang="en-US" sz="110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>
                  <a:effectLst/>
                  <a:latin typeface="Times New Roman"/>
                  <a:ea typeface="Calibri"/>
                </a:rPr>
                <a:t>2</a:t>
              </a:r>
              <a:r>
                <a:rPr lang="sr-Cyrl-RS" sz="1100">
                  <a:effectLst/>
                  <a:latin typeface="Times New Roman"/>
                  <a:ea typeface="Calibri"/>
                </a:rPr>
                <a:t> </a:t>
              </a:r>
              <a:endParaRPr lang="en-US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2625344" y="2357982"/>
              <a:ext cx="1362927" cy="656227"/>
            </a:xfrm>
            <a:prstGeom prst="wedgeEllipseCallout">
              <a:avLst>
                <a:gd name="adj1" fmla="val 43771"/>
                <a:gd name="adj2" fmla="val -6060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sr-Cyrl-RS" sz="1100" dirty="0">
                  <a:effectLst/>
                  <a:latin typeface="Times New Roman"/>
                  <a:ea typeface="Calibri"/>
                </a:rPr>
                <a:t>Макензијева 41</a:t>
              </a:r>
              <a:endParaRPr lang="en-US" sz="11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b="1" dirty="0">
                  <a:effectLst/>
                  <a:latin typeface="Times New Roman"/>
                  <a:ea typeface="Calibri"/>
                </a:rPr>
                <a:t>39 запослених</a:t>
              </a:r>
              <a:endParaRPr lang="en-US" sz="11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sr-Cyrl-RS" sz="1100" dirty="0" smtClean="0">
                  <a:effectLst/>
                  <a:latin typeface="Times New Roman"/>
                  <a:ea typeface="Calibri"/>
                </a:rPr>
                <a:t>367,22 </a:t>
              </a:r>
              <a:r>
                <a:rPr lang="en-US" sz="1100" dirty="0">
                  <a:effectLst/>
                  <a:latin typeface="Times New Roman"/>
                  <a:ea typeface="Calibri"/>
                </a:rPr>
                <a:t>m</a:t>
              </a:r>
              <a:r>
                <a:rPr lang="sr-Cyrl-RS" sz="1100" baseline="30000" dirty="0">
                  <a:effectLst/>
                  <a:latin typeface="Times New Roman"/>
                  <a:ea typeface="Calibri"/>
                </a:rPr>
                <a:t>2</a:t>
              </a:r>
              <a:r>
                <a:rPr lang="sr-Cyrl-RS" sz="1100" dirty="0">
                  <a:effectLst/>
                  <a:latin typeface="Times New Roman"/>
                  <a:ea typeface="Calibri"/>
                </a:rPr>
                <a:t> </a:t>
              </a:r>
              <a:endParaRPr lang="en-US" sz="11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3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БРОЈ ЗАПОСЛЕНИХ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1"/>
            <a:ext cx="9141032" cy="5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0152" y="5733256"/>
            <a:ext cx="648072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258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5229200"/>
            <a:ext cx="648072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426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СТРУЧНО УСАВРШАВАЊЕ ЗАПОСЛЕНИХ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3924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obucav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" y="1628800"/>
            <a:ext cx="9134231" cy="41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БУЏЕТ ИНСТИТУЦИЈЕ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874285"/>
            <a:ext cx="8100392" cy="5147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4285"/>
            <a:ext cx="6552728" cy="588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6272</TotalTime>
  <Words>772</Words>
  <Application>Microsoft Office PowerPoint</Application>
  <PresentationFormat>On-screen Show (4:3)</PresentationFormat>
  <Paragraphs>167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Представљање Извештаја о раду Државне ревизорске институције  за 2015. годину  </vt:lpstr>
      <vt:lpstr>ДРЖАВНА РЕВИЗОРСКА ИНСТИТУЦИЈА</vt:lpstr>
      <vt:lpstr>ДРЖАВНА РЕВИЗОРСКА ИНСТИТУЦИЈА</vt:lpstr>
      <vt:lpstr>ОРГАНИЗАЦИОНА ШЕМА </vt:lpstr>
      <vt:lpstr>ПОСЛОВНИ ПРОСТОР - СРБИЈА</vt:lpstr>
      <vt:lpstr>ПОСЛОВНИ ПРОСТОР - БЕОГРАД</vt:lpstr>
      <vt:lpstr>БРОЈ ЗАПОСЛЕНИХ</vt:lpstr>
      <vt:lpstr>СТРУЧНО УСАВРШАВАЊЕ ЗАПОСЛЕНИХ</vt:lpstr>
      <vt:lpstr>БУЏЕТ ИНСТИТУЦИЈЕ</vt:lpstr>
      <vt:lpstr>СУБЈЕКТИ РЕВИЗИЈЕ</vt:lpstr>
      <vt:lpstr>ИЗВЕШТАЈИ О РЕВИЗИЈИ ПРОГРАМ 2015</vt:lpstr>
      <vt:lpstr>ИЗВЕШТАЈИ О РЕВИЗИЈИ ПРОГРАМ 2014</vt:lpstr>
      <vt:lpstr>ИЗРАЖЕНА МИШЉЕЊА</vt:lpstr>
      <vt:lpstr>СКРЕТАЊЕ ПАЖЊЕ</vt:lpstr>
      <vt:lpstr>НАЛАЗИ ПО ОБЛАСТИМА</vt:lpstr>
      <vt:lpstr>НАЛАЗИ</vt:lpstr>
      <vt:lpstr>ФИНАНСИЈСКИ ЕФЕКТИ ПРЕДУЗЕТИХ АКТИВНОСТИ У ТОКУ РЕВИЗИЈЕ</vt:lpstr>
      <vt:lpstr>ПРЕПОРУКЕ ПО ОБЛАСТИМА</vt:lpstr>
      <vt:lpstr>МЕРЕ ПРЕДУЗЕТЕ НАКОН ДОСТАВЉАЊА ИЗВЕШТАЈА О РЕВИЗИЈИ </vt:lpstr>
      <vt:lpstr>MEРЕ ПРЕДУЗЕТЕ НАКОН ДОСТАВЉАЊА ИЗВЕШТАЈА О РЕВИЗИЈИ </vt:lpstr>
      <vt:lpstr>MEРЕ ПРЕДУЗЕТЕ НАКОН ДОСТАВЉАЊА ИЗВЕШТАЈА О РЕВИЗИЈИ </vt:lpstr>
      <vt:lpstr>ПРЕПОРУКЕ ЗА ИЗМЕНУ/ДОНОШЕЊЕ ПРОПИСА</vt:lpstr>
      <vt:lpstr>ПОДНЕТЕ ПРИЈАВЕ</vt:lpstr>
      <vt:lpstr>РЕВИЗИЈА СВРСИСХОДНОСТИ</vt:lpstr>
      <vt:lpstr>СТРАТЕШКИ ПЛАН ДРИ 2016-2020</vt:lpstr>
      <vt:lpstr>МЕЂУНАРОДНА САРАДЊА</vt:lpstr>
      <vt:lpstr>САРАДЊА НАРОДНЕ СКУПШТИНЕ И ДРИ</vt:lpstr>
      <vt:lpstr>ДРЖАВНА РЕВИЗОРСКА ИНСТИТУЦИЈА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djurdja stefanovic</dc:creator>
  <cp:lastModifiedBy>ismail - [2010]</cp:lastModifiedBy>
  <cp:revision>624</cp:revision>
  <cp:lastPrinted>2016-09-05T17:30:39Z</cp:lastPrinted>
  <dcterms:created xsi:type="dcterms:W3CDTF">2015-12-11T12:10:17Z</dcterms:created>
  <dcterms:modified xsi:type="dcterms:W3CDTF">2016-09-06T08:44:34Z</dcterms:modified>
</cp:coreProperties>
</file>